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71" r:id="rId4"/>
    <p:sldId id="292" r:id="rId5"/>
    <p:sldId id="259" r:id="rId6"/>
    <p:sldId id="260" r:id="rId7"/>
    <p:sldId id="261" r:id="rId8"/>
    <p:sldId id="262" r:id="rId9"/>
    <p:sldId id="263" r:id="rId10"/>
    <p:sldId id="294" r:id="rId11"/>
    <p:sldId id="273" r:id="rId12"/>
    <p:sldId id="266" r:id="rId13"/>
    <p:sldId id="295" r:id="rId14"/>
    <p:sldId id="296" r:id="rId15"/>
    <p:sldId id="299" r:id="rId16"/>
    <p:sldId id="326" r:id="rId17"/>
    <p:sldId id="327" r:id="rId18"/>
    <p:sldId id="328" r:id="rId19"/>
    <p:sldId id="329" r:id="rId20"/>
    <p:sldId id="330" r:id="rId21"/>
    <p:sldId id="332" r:id="rId22"/>
    <p:sldId id="333" r:id="rId23"/>
    <p:sldId id="334" r:id="rId24"/>
    <p:sldId id="331" r:id="rId25"/>
    <p:sldId id="302" r:id="rId26"/>
    <p:sldId id="313" r:id="rId27"/>
    <p:sldId id="303" r:id="rId28"/>
    <p:sldId id="301" r:id="rId29"/>
    <p:sldId id="304" r:id="rId30"/>
    <p:sldId id="308" r:id="rId31"/>
    <p:sldId id="305" r:id="rId32"/>
    <p:sldId id="306" r:id="rId33"/>
    <p:sldId id="307" r:id="rId34"/>
    <p:sldId id="311" r:id="rId35"/>
    <p:sldId id="312" r:id="rId36"/>
    <p:sldId id="309" r:id="rId37"/>
    <p:sldId id="314" r:id="rId38"/>
  </p:sldIdLst>
  <p:sldSz cx="9144000" cy="6858000" type="screen4x3"/>
  <p:notesSz cx="7099300" cy="10234613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62734" autoAdjust="0"/>
  </p:normalViewPr>
  <p:slideViewPr>
    <p:cSldViewPr>
      <p:cViewPr varScale="1">
        <p:scale>
          <a:sx n="56" d="100"/>
          <a:sy n="56" d="100"/>
        </p:scale>
        <p:origin x="-237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64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1730"/>
          </a:xfrm>
          <a:prstGeom prst="rect">
            <a:avLst/>
          </a:prstGeom>
        </p:spPr>
        <p:txBody>
          <a:bodyPr vert="horz" lIns="95445" tIns="47723" rIns="95445" bIns="47723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4" cy="511730"/>
          </a:xfrm>
          <a:prstGeom prst="rect">
            <a:avLst/>
          </a:prstGeom>
        </p:spPr>
        <p:txBody>
          <a:bodyPr vert="horz" lIns="95445" tIns="47723" rIns="95445" bIns="47723" rtlCol="0"/>
          <a:lstStyle>
            <a:lvl1pPr algn="r">
              <a:defRPr sz="1300"/>
            </a:lvl1pPr>
          </a:lstStyle>
          <a:p>
            <a:fld id="{69FD2CBC-7B46-4C23-A3F8-24B63C1925DD}" type="datetimeFigureOut">
              <a:rPr lang="id-ID" smtClean="0"/>
              <a:pPr/>
              <a:t>24/06/2019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4" cy="511730"/>
          </a:xfrm>
          <a:prstGeom prst="rect">
            <a:avLst/>
          </a:prstGeom>
        </p:spPr>
        <p:txBody>
          <a:bodyPr vert="horz" lIns="95445" tIns="47723" rIns="95445" bIns="47723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4" cy="511730"/>
          </a:xfrm>
          <a:prstGeom prst="rect">
            <a:avLst/>
          </a:prstGeom>
        </p:spPr>
        <p:txBody>
          <a:bodyPr vert="horz" lIns="95445" tIns="47723" rIns="95445" bIns="47723" rtlCol="0" anchor="b"/>
          <a:lstStyle>
            <a:lvl1pPr algn="r">
              <a:defRPr sz="1300"/>
            </a:lvl1pPr>
          </a:lstStyle>
          <a:p>
            <a:fld id="{9FC3E002-2C54-4AEB-87EB-D1FC027FEF1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70232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9D185-674B-4A03-9AFA-6036D0146DFA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5331C-9511-42A6-8F29-65FC8875D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32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Saat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5331C-9511-42A6-8F29-65FC8875D61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236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5331C-9511-42A6-8F29-65FC8875D61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70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5331C-9511-42A6-8F29-65FC8875D61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116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5331C-9511-42A6-8F29-65FC8875D61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93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5331C-9511-42A6-8F29-65FC8875D61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41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5331C-9511-42A6-8F29-65FC8875D61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38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5331C-9511-42A6-8F29-65FC8875D61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2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5331C-9511-42A6-8F29-65FC8875D61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5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9FBC6-A308-4E0E-8771-BEC06CD65C7B}" type="datetimeFigureOut">
              <a:rPr lang="id-ID" smtClean="0"/>
              <a:pPr/>
              <a:t>24/06/2019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9E54-11D1-4455-9FE3-E57376CE6AF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9FBC6-A308-4E0E-8771-BEC06CD65C7B}" type="datetimeFigureOut">
              <a:rPr lang="id-ID" smtClean="0"/>
              <a:pPr/>
              <a:t>24/06/2019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9E54-11D1-4455-9FE3-E57376CE6AF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9FBC6-A308-4E0E-8771-BEC06CD65C7B}" type="datetimeFigureOut">
              <a:rPr lang="id-ID" smtClean="0"/>
              <a:pPr/>
              <a:t>24/06/2019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9E54-11D1-4455-9FE3-E57376CE6AF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9FBC6-A308-4E0E-8771-BEC06CD65C7B}" type="datetimeFigureOut">
              <a:rPr lang="id-ID" smtClean="0"/>
              <a:pPr/>
              <a:t>24/06/2019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9E54-11D1-4455-9FE3-E57376CE6AF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9FBC6-A308-4E0E-8771-BEC06CD65C7B}" type="datetimeFigureOut">
              <a:rPr lang="id-ID" smtClean="0"/>
              <a:pPr/>
              <a:t>24/06/2019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9E54-11D1-4455-9FE3-E57376CE6AF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9FBC6-A308-4E0E-8771-BEC06CD65C7B}" type="datetimeFigureOut">
              <a:rPr lang="id-ID" smtClean="0"/>
              <a:pPr/>
              <a:t>24/06/2019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9E54-11D1-4455-9FE3-E57376CE6AF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9FBC6-A308-4E0E-8771-BEC06CD65C7B}" type="datetimeFigureOut">
              <a:rPr lang="id-ID" smtClean="0"/>
              <a:pPr/>
              <a:t>24/06/2019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9E54-11D1-4455-9FE3-E57376CE6AF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9FBC6-A308-4E0E-8771-BEC06CD65C7B}" type="datetimeFigureOut">
              <a:rPr lang="id-ID" smtClean="0"/>
              <a:pPr/>
              <a:t>24/06/2019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9E54-11D1-4455-9FE3-E57376CE6AF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9FBC6-A308-4E0E-8771-BEC06CD65C7B}" type="datetimeFigureOut">
              <a:rPr lang="id-ID" smtClean="0"/>
              <a:pPr/>
              <a:t>24/06/2019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1929E54-11D1-4455-9FE3-E57376CE6AFA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9FBC6-A308-4E0E-8771-BEC06CD65C7B}" type="datetimeFigureOut">
              <a:rPr lang="id-ID" smtClean="0"/>
              <a:pPr/>
              <a:t>24/06/2019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9E54-11D1-4455-9FE3-E57376CE6AF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9FBC6-A308-4E0E-8771-BEC06CD65C7B}" type="datetimeFigureOut">
              <a:rPr lang="id-ID" smtClean="0"/>
              <a:pPr/>
              <a:t>24/06/2019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9E54-11D1-4455-9FE3-E57376CE6AF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829FBC6-A308-4E0E-8771-BEC06CD65C7B}" type="datetimeFigureOut">
              <a:rPr lang="id-ID" smtClean="0"/>
              <a:pPr/>
              <a:t>24/06/2019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1929E54-11D1-4455-9FE3-E57376CE6AFA}" type="slidenum">
              <a:rPr lang="id-ID" smtClean="0"/>
              <a:pPr/>
              <a:t>‹#›</a:t>
            </a:fld>
            <a:endParaRPr lang="id-ID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2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262" y="1142984"/>
            <a:ext cx="8929750" cy="3644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3789040"/>
            <a:ext cx="4145114" cy="998740"/>
          </a:xfrm>
        </p:spPr>
        <p:txBody>
          <a:bodyPr>
            <a:noAutofit/>
          </a:bodyPr>
          <a:lstStyle/>
          <a:p>
            <a:r>
              <a:rPr lang="id-ID" sz="5400" dirty="0" smtClean="0">
                <a:solidFill>
                  <a:srgbClr val="FF0000"/>
                </a:solidFill>
              </a:rPr>
              <a:t>PE</a:t>
            </a:r>
            <a:r>
              <a:rPr lang="en-US" sz="5400" dirty="0" smtClean="0">
                <a:solidFill>
                  <a:srgbClr val="FF0000"/>
                </a:solidFill>
              </a:rPr>
              <a:t>TA DIGITAL</a:t>
            </a:r>
            <a:endParaRPr lang="id-ID" sz="54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1670" y="5072074"/>
            <a:ext cx="6400800" cy="714380"/>
          </a:xfrm>
        </p:spPr>
        <p:txBody>
          <a:bodyPr>
            <a:normAutofit fontScale="77500" lnSpcReduction="20000"/>
          </a:bodyPr>
          <a:lstStyle/>
          <a:p>
            <a:r>
              <a:rPr lang="en-US" sz="2800" b="1" dirty="0" smtClean="0"/>
              <a:t>Hurien Helmi, S.T., M.Sc.</a:t>
            </a:r>
          </a:p>
          <a:p>
            <a:r>
              <a:rPr lang="en-US" sz="2800" i="1" dirty="0" smtClean="0"/>
              <a:t>Modified from </a:t>
            </a:r>
            <a:r>
              <a:rPr lang="id-ID" sz="2800" i="1" dirty="0" smtClean="0"/>
              <a:t>Ign. Adi Prabowo, S.T., M.Si.</a:t>
            </a:r>
            <a:endParaRPr lang="id-ID" sz="2800" i="1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14282" y="5857892"/>
            <a:ext cx="7238038" cy="7858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 smtClean="0">
                <a:solidFill>
                  <a:schemeClr val="bg1"/>
                </a:solidFill>
                <a:latin typeface="Berlin Sans FB" pitchFamily="34" charset="0"/>
              </a:rPr>
              <a:t>MATERI KKN STTNAS semester </a:t>
            </a:r>
            <a:r>
              <a:rPr lang="en-US" sz="2800" dirty="0" err="1" smtClean="0">
                <a:solidFill>
                  <a:schemeClr val="bg1"/>
                </a:solidFill>
                <a:latin typeface="Berlin Sans FB" pitchFamily="34" charset="0"/>
              </a:rPr>
              <a:t>Genap</a:t>
            </a:r>
            <a:r>
              <a:rPr lang="en-US" sz="2800" dirty="0" smtClean="0">
                <a:solidFill>
                  <a:schemeClr val="bg1"/>
                </a:solidFill>
                <a:latin typeface="Berlin Sans FB" pitchFamily="34" charset="0"/>
              </a:rPr>
              <a:t> 2018/2019</a:t>
            </a:r>
            <a:r>
              <a:rPr kumimoji="0" lang="id-ID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lin Sans FB" pitchFamily="34" charset="0"/>
              </a:rPr>
              <a:t> </a:t>
            </a:r>
            <a:r>
              <a:rPr kumimoji="0" lang="id-ID" sz="2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lin Sans FB" pitchFamily="34" charset="0"/>
              </a:rPr>
              <a:t> </a:t>
            </a:r>
            <a:endParaRPr kumimoji="0" lang="id-ID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lin Sans FB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571612"/>
            <a:ext cx="5896738" cy="23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2857520" cy="1285884"/>
          </a:xfrm>
        </p:spPr>
        <p:txBody>
          <a:bodyPr>
            <a:noAutofit/>
          </a:bodyPr>
          <a:lstStyle/>
          <a:p>
            <a:r>
              <a:rPr lang="id-ID" sz="8000" dirty="0" smtClean="0"/>
              <a:t>PETA</a:t>
            </a:r>
            <a:endParaRPr lang="id-ID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638" y="4143380"/>
            <a:ext cx="7615262" cy="2357454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id-ID" dirty="0" smtClean="0"/>
              <a:t>	</a:t>
            </a:r>
            <a:r>
              <a:rPr lang="id-ID" sz="5200" dirty="0" smtClean="0"/>
              <a:t>gambaran dari seluruh/sebagian permukaan bumi/unsur-unsur yg berkaitan dng permukaan bumi,  dipilih &amp; diperkecil dalam bidang datar  (skala)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514" y="428604"/>
            <a:ext cx="3900486" cy="1143000"/>
          </a:xfrm>
        </p:spPr>
        <p:txBody>
          <a:bodyPr/>
          <a:lstStyle/>
          <a:p>
            <a:r>
              <a:rPr lang="id-ID" dirty="0" smtClean="0"/>
              <a:t>Manfaat peta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488"/>
            <a:ext cx="8115328" cy="4389120"/>
          </a:xfrm>
        </p:spPr>
        <p:txBody>
          <a:bodyPr>
            <a:normAutofit/>
          </a:bodyPr>
          <a:lstStyle/>
          <a:p>
            <a:r>
              <a:rPr lang="id-ID" dirty="0" smtClean="0"/>
              <a:t>Menunjukkan lokasi di permukaan bumi</a:t>
            </a:r>
          </a:p>
          <a:p>
            <a:r>
              <a:rPr lang="id-ID" dirty="0" smtClean="0"/>
              <a:t>Menggambarkan luas dan bentuk berbagai fenomena</a:t>
            </a:r>
          </a:p>
          <a:p>
            <a:r>
              <a:rPr lang="id-ID" dirty="0" smtClean="0"/>
              <a:t>Menentukan arah &amp; jarak</a:t>
            </a:r>
          </a:p>
          <a:p>
            <a:r>
              <a:rPr lang="id-ID" dirty="0" smtClean="0"/>
              <a:t>Menunjukkan ketinggian &amp; kemiringan lereng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8564" y="3857628"/>
            <a:ext cx="265500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384990"/>
            <a:ext cx="3006426" cy="197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378164"/>
            <a:ext cx="2643127" cy="1979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7186634" cy="2513440"/>
          </a:xfrm>
        </p:spPr>
        <p:txBody>
          <a:bodyPr>
            <a:normAutofit/>
          </a:bodyPr>
          <a:lstStyle/>
          <a:p>
            <a:r>
              <a:rPr lang="id-ID" dirty="0" smtClean="0"/>
              <a:t>Menyajikan persebaran sifat alami &amp; non alami</a:t>
            </a:r>
          </a:p>
          <a:p>
            <a:r>
              <a:rPr lang="id-ID" dirty="0" smtClean="0"/>
              <a:t>Melukiskan luas &amp; pola</a:t>
            </a:r>
          </a:p>
          <a:p>
            <a:r>
              <a:rPr lang="id-ID" dirty="0" smtClean="0"/>
              <a:t>Memungkinkan pengambilan kesimpulan</a:t>
            </a:r>
          </a:p>
          <a:p>
            <a:r>
              <a:rPr lang="id-ID" dirty="0" smtClean="0"/>
              <a:t>Memperlihatkan gerak perubahan &amp; prediksi</a:t>
            </a:r>
            <a:endParaRPr lang="id-ID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71514" y="428604"/>
            <a:ext cx="3900486" cy="928694"/>
          </a:xfrm>
        </p:spPr>
        <p:txBody>
          <a:bodyPr>
            <a:normAutofit/>
          </a:bodyPr>
          <a:lstStyle/>
          <a:p>
            <a:r>
              <a:rPr lang="id-ID" sz="3600" dirty="0" smtClean="0"/>
              <a:t>Manfaat peta</a:t>
            </a:r>
            <a:r>
              <a:rPr lang="en-US" sz="3600" dirty="0" smtClean="0"/>
              <a:t> (2)</a:t>
            </a:r>
            <a:endParaRPr lang="id-ID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id-ID" sz="5400" dirty="0" smtClean="0"/>
              <a:t>Macam Peta</a:t>
            </a:r>
            <a:endParaRPr lang="id-ID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0240"/>
            <a:ext cx="4114800" cy="45005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/>
            <a:r>
              <a:rPr lang="id-ID" sz="3200" dirty="0" smtClean="0"/>
              <a:t>Peta Foto </a:t>
            </a:r>
            <a:r>
              <a:rPr lang="id-ID" dirty="0" smtClean="0"/>
              <a:t>:</a:t>
            </a:r>
          </a:p>
          <a:p>
            <a:pPr algn="just">
              <a:buNone/>
            </a:pPr>
            <a:r>
              <a:rPr lang="id-ID" dirty="0" smtClean="0"/>
              <a:t>		peta yg dihasilkan 	dari 	mozaik foto 	udara 	(ortofoto)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1406" y="1071546"/>
            <a:ext cx="435771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Berdasarkan </a:t>
            </a:r>
            <a:r>
              <a:rPr kumimoji="0" lang="id-ID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jenis</a:t>
            </a:r>
            <a:endParaRPr kumimoji="0" lang="id-ID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61" y="4286271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286271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714876" y="2000240"/>
            <a:ext cx="4000496" cy="450059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Peta Garis </a:t>
            </a: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peta yg menyajikan 	detail alam &amp; 		buatan manusia 	(titik, garis, luasan)</a:t>
            </a:r>
            <a:endParaRPr kumimoji="0" lang="id-ID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/>
          <a:lstStyle/>
          <a:p>
            <a:r>
              <a:rPr lang="id-ID" dirty="0" smtClean="0"/>
              <a:t>Berdasarkan Skala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2042" y="1500174"/>
            <a:ext cx="4114800" cy="4929222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id-ID" sz="3600" dirty="0" smtClean="0"/>
              <a:t>Peta Skala Besar</a:t>
            </a:r>
            <a:r>
              <a:rPr lang="id-ID" dirty="0" smtClean="0"/>
              <a:t> (1:5.000 – 1:250.000)</a:t>
            </a:r>
          </a:p>
          <a:p>
            <a:pPr>
              <a:buNone/>
            </a:pPr>
            <a:r>
              <a:rPr lang="id-ID" dirty="0"/>
              <a:t>	</a:t>
            </a:r>
            <a:r>
              <a:rPr lang="id-ID" dirty="0" smtClean="0"/>
              <a:t>menggambarkan wilayah yg relatif sempit.</a:t>
            </a:r>
          </a:p>
          <a:p>
            <a:pPr>
              <a:buNone/>
            </a:pPr>
            <a:r>
              <a:rPr lang="id-ID" dirty="0" smtClean="0"/>
              <a:t>	misal : peta Prop. DIY</a:t>
            </a:r>
            <a:endParaRPr lang="id-ID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5" y="4500582"/>
            <a:ext cx="2476501" cy="1857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85720" y="1500174"/>
            <a:ext cx="4143404" cy="492922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id-I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Peta Kadaster </a:t>
            </a: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id-ID" sz="2600" dirty="0" smtClean="0"/>
              <a:t>	</a:t>
            </a: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(1:100 – 1:5.000)	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menggambarkan peta-peta tanah &amp; peta sertifikat tanah (DEPDAGRI)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4429132"/>
            <a:ext cx="2428892" cy="1909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428604"/>
            <a:ext cx="4929222" cy="2143139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id-ID" sz="3200" dirty="0" smtClean="0"/>
              <a:t>Peta Skala Kecil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	(1:500.000 – 1:1.000.000)</a:t>
            </a:r>
          </a:p>
          <a:p>
            <a:pPr>
              <a:buNone/>
            </a:pPr>
            <a:r>
              <a:rPr lang="id-ID" dirty="0" smtClean="0"/>
              <a:t>	</a:t>
            </a:r>
            <a:r>
              <a:rPr lang="id-ID" sz="2000" dirty="0" smtClean="0"/>
              <a:t>Menggambarkan daerah yg cukup luas (negara)</a:t>
            </a:r>
          </a:p>
          <a:p>
            <a:pPr>
              <a:buNone/>
            </a:pPr>
            <a:r>
              <a:rPr lang="id-ID" sz="2000" dirty="0" smtClean="0"/>
              <a:t>	misal : Peta Republik Indonesia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28596" y="2571744"/>
            <a:ext cx="4929222" cy="20002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Peta Skala Sedang </a:t>
            </a: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(1:250.000 – 1:500.000)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id-ID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Menggambarkan daerah yg agak luas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misal : Peta regional Jateng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28596" y="4572008"/>
            <a:ext cx="4929222" cy="20002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Peta Skala Geografis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id-ID" sz="3200" dirty="0" smtClean="0"/>
              <a:t>	</a:t>
            </a: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(&lt; 1:1.000.000)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id-ID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Menggambarkan kelompok negara, benua, dunia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62652" y="4929198"/>
            <a:ext cx="266700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8804" y="857232"/>
            <a:ext cx="327660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72177" y="2714620"/>
            <a:ext cx="26574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357818" y="428604"/>
            <a:ext cx="3500462" cy="21431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id-ID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357818" y="2571744"/>
            <a:ext cx="3500462" cy="20002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id-ID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357818" y="4572008"/>
            <a:ext cx="3500462" cy="20002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id-ID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/>
          <a:lstStyle/>
          <a:p>
            <a:r>
              <a:rPr lang="id-ID" dirty="0" smtClean="0"/>
              <a:t>Berdasarkan informasi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500174"/>
            <a:ext cx="4214842" cy="492922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id-ID" sz="3600" dirty="0" smtClean="0"/>
              <a:t>Peta Umum (Ikhtisar) </a:t>
            </a:r>
            <a:endParaRPr lang="id-ID" dirty="0"/>
          </a:p>
          <a:p>
            <a:pPr>
              <a:buNone/>
            </a:pPr>
            <a:r>
              <a:rPr lang="id-ID" dirty="0" smtClean="0"/>
              <a:t>	</a:t>
            </a:r>
            <a:r>
              <a:rPr lang="id-ID" sz="2000" dirty="0" smtClean="0"/>
              <a:t>menggambarkan segala sesuatu yg ada dalam suatu daerah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8454" y="4136912"/>
            <a:ext cx="3401154" cy="223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8032" y="3529376"/>
            <a:ext cx="3099587" cy="2785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1500174"/>
            <a:ext cx="4214842" cy="492922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id-I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Peta Khusus (Tematik) </a:t>
            </a: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id-ID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menggambarkan kenampakan tertentu di permukaan bumi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misal : peta kepadatan penduduk, peta 	geologi, peta irigasi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214422"/>
            <a:ext cx="7572428" cy="796908"/>
          </a:xfrm>
        </p:spPr>
        <p:txBody>
          <a:bodyPr>
            <a:normAutofit fontScale="90000"/>
          </a:bodyPr>
          <a:lstStyle/>
          <a:p>
            <a:r>
              <a:rPr lang="id-ID" sz="3600" dirty="0" smtClean="0"/>
              <a:t>Peta tematik biasanya dilengkapi data-data :</a:t>
            </a: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4852" y="1714488"/>
            <a:ext cx="4614866" cy="471490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id-ID" sz="2800" dirty="0" smtClean="0"/>
              <a:t>Luas wilayah</a:t>
            </a:r>
          </a:p>
          <a:p>
            <a:pPr>
              <a:buFont typeface="Wingdings" pitchFamily="2" charset="2"/>
              <a:buChar char="Ø"/>
            </a:pPr>
            <a:r>
              <a:rPr lang="id-ID" sz="2800" dirty="0" smtClean="0"/>
              <a:t>Lokasi &amp; batas administrasi</a:t>
            </a:r>
          </a:p>
          <a:p>
            <a:pPr>
              <a:buFont typeface="Wingdings" pitchFamily="2" charset="2"/>
              <a:buChar char="Ø"/>
            </a:pPr>
            <a:r>
              <a:rPr lang="id-ID" sz="2800" dirty="0" smtClean="0"/>
              <a:t>Letak, jarak, arah suatu tempat</a:t>
            </a:r>
          </a:p>
          <a:p>
            <a:pPr>
              <a:buFont typeface="Wingdings" pitchFamily="2" charset="2"/>
              <a:buChar char="Ø"/>
            </a:pPr>
            <a:r>
              <a:rPr lang="id-ID" sz="2800" dirty="0" smtClean="0"/>
              <a:t>Persebaran SDA</a:t>
            </a:r>
          </a:p>
          <a:p>
            <a:pPr>
              <a:buFont typeface="Wingdings" pitchFamily="2" charset="2"/>
              <a:buChar char="Ø"/>
            </a:pPr>
            <a:r>
              <a:rPr lang="id-ID" sz="2800" dirty="0" smtClean="0"/>
              <a:t>Persebaran SOSBUDEK</a:t>
            </a:r>
          </a:p>
          <a:p>
            <a:pPr>
              <a:buFont typeface="Wingdings" pitchFamily="2" charset="2"/>
              <a:buChar char="Ø"/>
            </a:pPr>
            <a:r>
              <a:rPr lang="id-ID" sz="2800" dirty="0" smtClean="0"/>
              <a:t>Kenampakan fisik/data spesifik lain</a:t>
            </a:r>
            <a:endParaRPr lang="id-ID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948" y="4214818"/>
            <a:ext cx="397455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5877" y="1439547"/>
            <a:ext cx="3931810" cy="2783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28596" y="3286124"/>
            <a:ext cx="8229600" cy="2857520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3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Macam skala peta :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id-I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Skala numerikal (numerical scale)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</a:t>
            </a:r>
            <a:r>
              <a:rPr kumimoji="0" lang="id-ID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sering ditulis sebagai pecahan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Contoh : 1: 10.000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id-ID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1643050"/>
            <a:ext cx="7300938" cy="1500198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Perbandingan jarak peta dng jarak sebenarnya di lapangan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id-ID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4043362" cy="928694"/>
          </a:xfrm>
        </p:spPr>
        <p:txBody>
          <a:bodyPr>
            <a:normAutofit/>
          </a:bodyPr>
          <a:lstStyle/>
          <a:p>
            <a:r>
              <a:rPr lang="id-ID" sz="5400" dirty="0" smtClean="0"/>
              <a:t>Skala Peta</a:t>
            </a:r>
            <a:endParaRPr lang="id-ID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4714908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id-ID" dirty="0" smtClean="0"/>
              <a:t>	</a:t>
            </a:r>
            <a:r>
              <a:rPr lang="id-ID" sz="4000" dirty="0" smtClean="0"/>
              <a:t>2. Skala verbal (verbal scale)</a:t>
            </a:r>
          </a:p>
          <a:p>
            <a:pPr marL="514350" indent="-514350">
              <a:buNone/>
            </a:pPr>
            <a:r>
              <a:rPr lang="id-ID" dirty="0" smtClean="0"/>
              <a:t>			Contoh : inch so mile</a:t>
            </a:r>
          </a:p>
          <a:p>
            <a:pPr marL="514350" indent="-514350">
              <a:buNone/>
            </a:pPr>
            <a:r>
              <a:rPr lang="id-ID" dirty="0" smtClean="0"/>
              <a:t>				(1 inchi pada peta menunjukkan 1 			  mile di lapangan)</a:t>
            </a:r>
          </a:p>
          <a:p>
            <a:pPr marL="514350" indent="-514350">
              <a:buNone/>
            </a:pPr>
            <a:endParaRPr lang="id-ID" dirty="0" smtClean="0"/>
          </a:p>
          <a:p>
            <a:pPr marL="514350" indent="-514350">
              <a:buNone/>
            </a:pPr>
            <a:r>
              <a:rPr lang="id-ID" dirty="0" smtClean="0"/>
              <a:t>	</a:t>
            </a:r>
            <a:r>
              <a:rPr lang="id-ID" sz="4000" dirty="0" smtClean="0"/>
              <a:t>3. Skala grafis (graphic scale)</a:t>
            </a:r>
          </a:p>
          <a:p>
            <a:pPr marL="514350" indent="-514350">
              <a:buNone/>
            </a:pPr>
            <a:r>
              <a:rPr lang="id-ID" dirty="0" smtClean="0"/>
              <a:t>			Ditunjukkan oleh garis lurus yg dibagi 		menjadi unit-unit yg sama panjang, di 			mana tiap unit menunjukkan panjang yg 		sama di lapangan</a:t>
            </a:r>
            <a:endParaRPr lang="id-ID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5429264"/>
            <a:ext cx="368617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4395514"/>
            <a:ext cx="3214710" cy="1891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00" y="1928802"/>
            <a:ext cx="6858048" cy="2428892"/>
          </a:xfrm>
        </p:spPr>
        <p:txBody>
          <a:bodyPr>
            <a:normAutofit/>
          </a:bodyPr>
          <a:lstStyle/>
          <a:p>
            <a:r>
              <a:rPr lang="id-ID" sz="4000" dirty="0" smtClean="0"/>
              <a:t>Simbol Titik :</a:t>
            </a:r>
          </a:p>
          <a:p>
            <a:pPr>
              <a:buNone/>
            </a:pPr>
            <a:r>
              <a:rPr lang="id-ID" dirty="0" smtClean="0"/>
              <a:t>		Menggambarkan penyebaran 	berbagai fenomena di permukaan 	bumi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538" y="500042"/>
            <a:ext cx="5572164" cy="1143000"/>
          </a:xfrm>
        </p:spPr>
        <p:txBody>
          <a:bodyPr>
            <a:normAutofit/>
          </a:bodyPr>
          <a:lstStyle/>
          <a:p>
            <a:r>
              <a:rPr lang="id-ID" dirty="0" smtClean="0"/>
              <a:t>Simbol pemetaan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857224" y="642918"/>
            <a:ext cx="7643866" cy="307183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id-I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Simbol Garis 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Menggambarkan karakter fenomena yg 	bersifat kualitatif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misal : jalan, sungai, batas administratif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3429000"/>
            <a:ext cx="3949492" cy="2958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785786" y="857232"/>
            <a:ext cx="7643866" cy="300039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id-I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Simbol Area 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Mewakili suatu area dengan simbol yg 	mencakup luasan tertentu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id-ID" sz="2600" dirty="0" smtClean="0"/>
              <a:t>		</a:t>
            </a: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misal : daerah rawa, hutan, permukiman</a:t>
            </a:r>
            <a:endParaRPr kumimoji="0" lang="id-ID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4000504"/>
            <a:ext cx="3214710" cy="240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US" dirty="0" smtClean="0"/>
              <a:t>PETA DIGITAL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1133480"/>
          </a:xfrm>
        </p:spPr>
        <p:txBody>
          <a:bodyPr/>
          <a:lstStyle/>
          <a:p>
            <a:r>
              <a:rPr lang="en-US" dirty="0" smtClean="0"/>
              <a:t>Proses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kumpulan</a:t>
            </a:r>
            <a:r>
              <a:rPr lang="en-US" dirty="0" smtClean="0"/>
              <a:t> data </a:t>
            </a:r>
            <a:r>
              <a:rPr lang="en-US" dirty="0" err="1" smtClean="0"/>
              <a:t>dikompilasi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diformat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gambar</a:t>
            </a:r>
            <a:r>
              <a:rPr lang="en-US" dirty="0" smtClean="0"/>
              <a:t> digital.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213992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Fungsi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429000"/>
            <a:ext cx="8229600" cy="1133480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peta</a:t>
            </a:r>
            <a:r>
              <a:rPr lang="en-US" dirty="0" smtClean="0"/>
              <a:t> yang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representasi</a:t>
            </a:r>
            <a:r>
              <a:rPr lang="en-US" dirty="0" smtClean="0"/>
              <a:t> </a:t>
            </a:r>
            <a:r>
              <a:rPr lang="en-US" dirty="0" err="1" smtClean="0"/>
              <a:t>akurat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menarik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46856" y="408620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Jenis</a:t>
            </a:r>
            <a:r>
              <a:rPr lang="en-US" dirty="0" smtClean="0"/>
              <a:t> Peta Digital 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319856"/>
            <a:ext cx="8229600" cy="113348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Raster </a:t>
            </a:r>
          </a:p>
          <a:p>
            <a:r>
              <a:rPr lang="en-US" dirty="0" err="1" smtClean="0"/>
              <a:t>Vektor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27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133" t="32281" r="41145" b="13579"/>
          <a:stretch/>
        </p:blipFill>
        <p:spPr>
          <a:xfrm>
            <a:off x="0" y="519309"/>
            <a:ext cx="9144000" cy="63660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" y="704088"/>
            <a:ext cx="802432" cy="708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020272" y="921244"/>
            <a:ext cx="802432" cy="708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104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704088"/>
            <a:ext cx="802432" cy="708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020272" y="921244"/>
            <a:ext cx="802432" cy="708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7347" t="31297" r="41699" b="17516"/>
          <a:stretch/>
        </p:blipFill>
        <p:spPr>
          <a:xfrm>
            <a:off x="0" y="459872"/>
            <a:ext cx="9144000" cy="642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88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704088"/>
            <a:ext cx="802432" cy="708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020272" y="921244"/>
            <a:ext cx="802432" cy="708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347" t="31297" r="41699" b="16532"/>
          <a:stretch/>
        </p:blipFill>
        <p:spPr>
          <a:xfrm>
            <a:off x="-27801" y="316393"/>
            <a:ext cx="9171801" cy="656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880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704088"/>
            <a:ext cx="802432" cy="708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020272" y="921244"/>
            <a:ext cx="802432" cy="708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7347" t="32281" r="41145" b="15547"/>
          <a:stretch/>
        </p:blipFill>
        <p:spPr>
          <a:xfrm>
            <a:off x="0" y="423625"/>
            <a:ext cx="9144000" cy="646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652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704088"/>
            <a:ext cx="802432" cy="708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020272" y="921244"/>
            <a:ext cx="802432" cy="708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347" t="31297" r="41145" b="16532"/>
          <a:stretch/>
        </p:blipFill>
        <p:spPr>
          <a:xfrm>
            <a:off x="0" y="423625"/>
            <a:ext cx="9144000" cy="646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081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687" t="32282" r="39485" b="14563"/>
          <a:stretch/>
        </p:blipFill>
        <p:spPr>
          <a:xfrm>
            <a:off x="0" y="737460"/>
            <a:ext cx="9144000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15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5133" t="32282" r="39485" b="13578"/>
          <a:stretch/>
        </p:blipFill>
        <p:spPr>
          <a:xfrm>
            <a:off x="0" y="704088"/>
            <a:ext cx="9144000" cy="613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7186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5133" t="26375" r="38931" b="15547"/>
          <a:stretch/>
        </p:blipFill>
        <p:spPr>
          <a:xfrm>
            <a:off x="-8420" y="379448"/>
            <a:ext cx="9152420" cy="650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03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704088"/>
            <a:ext cx="802432" cy="708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020272" y="921244"/>
            <a:ext cx="802432" cy="708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5687" t="25390" r="38931" b="13580"/>
          <a:stretch/>
        </p:blipFill>
        <p:spPr>
          <a:xfrm>
            <a:off x="0" y="-28371"/>
            <a:ext cx="9144000" cy="691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096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INPUT DATA DALAM ARCGIS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484784"/>
            <a:ext cx="3491879" cy="5373216"/>
          </a:xfrm>
        </p:spPr>
        <p:txBody>
          <a:bodyPr/>
          <a:lstStyle/>
          <a:p>
            <a:r>
              <a:rPr lang="en-US" dirty="0" err="1" smtClean="0"/>
              <a:t>Sumber</a:t>
            </a:r>
            <a:r>
              <a:rPr lang="en-US" dirty="0" smtClean="0"/>
              <a:t> input data</a:t>
            </a:r>
          </a:p>
          <a:p>
            <a:pPr lvl="1"/>
            <a:r>
              <a:rPr lang="en-US" dirty="0" smtClean="0"/>
              <a:t>Citra satellite/</a:t>
            </a:r>
            <a:r>
              <a:rPr lang="en-US" dirty="0" err="1" smtClean="0"/>
              <a:t>foto</a:t>
            </a:r>
            <a:r>
              <a:rPr lang="en-US" dirty="0" smtClean="0"/>
              <a:t> </a:t>
            </a:r>
            <a:r>
              <a:rPr lang="en-US" dirty="0" err="1" smtClean="0"/>
              <a:t>udara</a:t>
            </a:r>
            <a:endParaRPr lang="en-US" dirty="0" smtClean="0"/>
          </a:p>
          <a:p>
            <a:pPr lvl="1"/>
            <a:r>
              <a:rPr lang="en-US" dirty="0" err="1" smtClean="0"/>
              <a:t>Pengukuran</a:t>
            </a:r>
            <a:r>
              <a:rPr lang="en-US" dirty="0" smtClean="0"/>
              <a:t> </a:t>
            </a:r>
            <a:r>
              <a:rPr lang="en-US" dirty="0" err="1" smtClean="0"/>
              <a:t>Lapangan</a:t>
            </a:r>
            <a:r>
              <a:rPr lang="en-US" dirty="0" smtClean="0"/>
              <a:t> (GPS)</a:t>
            </a:r>
          </a:p>
          <a:p>
            <a:pPr lvl="1"/>
            <a:r>
              <a:rPr lang="en-US" dirty="0" smtClean="0"/>
              <a:t>Peta (</a:t>
            </a:r>
            <a:r>
              <a:rPr lang="en-US" dirty="0" err="1" smtClean="0"/>
              <a:t>tematik</a:t>
            </a:r>
            <a:r>
              <a:rPr lang="en-US" dirty="0" smtClean="0"/>
              <a:t>, </a:t>
            </a:r>
            <a:r>
              <a:rPr lang="en-US" dirty="0" err="1" smtClean="0"/>
              <a:t>topografi</a:t>
            </a:r>
            <a:r>
              <a:rPr lang="en-US" dirty="0" smtClean="0"/>
              <a:t>, </a:t>
            </a:r>
            <a:r>
              <a:rPr lang="en-US" dirty="0" err="1" smtClean="0"/>
              <a:t>dll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Data </a:t>
            </a:r>
            <a:r>
              <a:rPr lang="en-US" dirty="0" err="1" smtClean="0"/>
              <a:t>koordinat</a:t>
            </a:r>
            <a:endParaRPr lang="en-US" dirty="0" smtClean="0"/>
          </a:p>
          <a:p>
            <a:pPr lvl="1"/>
            <a:r>
              <a:rPr lang="en-US" dirty="0" smtClean="0"/>
              <a:t>Data online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grpSp>
        <p:nvGrpSpPr>
          <p:cNvPr id="29" name="Group 28"/>
          <p:cNvGrpSpPr/>
          <p:nvPr/>
        </p:nvGrpSpPr>
        <p:grpSpPr>
          <a:xfrm>
            <a:off x="3522610" y="1397385"/>
            <a:ext cx="5623825" cy="5300264"/>
            <a:chOff x="3522610" y="1397385"/>
            <a:chExt cx="5623825" cy="530026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22610" y="4658445"/>
              <a:ext cx="1556792" cy="155679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80906" y="2341848"/>
              <a:ext cx="1520058" cy="137236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6"/>
            <a:srcRect r="53631"/>
            <a:stretch/>
          </p:blipFill>
          <p:spPr>
            <a:xfrm>
              <a:off x="7834685" y="3343670"/>
              <a:ext cx="1311750" cy="161925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72078" y="5222490"/>
              <a:ext cx="1475159" cy="147515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8"/>
            <a:srcRect l="36825" t="36219" r="47233" b="38188"/>
            <a:stretch/>
          </p:blipFill>
          <p:spPr>
            <a:xfrm>
              <a:off x="6043144" y="1397385"/>
              <a:ext cx="1404093" cy="126729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03965" y="3359860"/>
              <a:ext cx="1584668" cy="1399275"/>
            </a:xfrm>
            <a:prstGeom prst="rect">
              <a:avLst/>
            </a:prstGeom>
          </p:spPr>
        </p:pic>
        <p:cxnSp>
          <p:nvCxnSpPr>
            <p:cNvPr id="13" name="Straight Arrow Connector 12"/>
            <p:cNvCxnSpPr>
              <a:endCxn id="11" idx="0"/>
            </p:cNvCxnSpPr>
            <p:nvPr/>
          </p:nvCxnSpPr>
          <p:spPr>
            <a:xfrm>
              <a:off x="6696299" y="2656684"/>
              <a:ext cx="0" cy="703176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5148724" y="3601885"/>
              <a:ext cx="587113" cy="187155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5079402" y="4733270"/>
              <a:ext cx="690020" cy="418152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9" idx="0"/>
              <a:endCxn id="11" idx="2"/>
            </p:cNvCxnSpPr>
            <p:nvPr/>
          </p:nvCxnSpPr>
          <p:spPr>
            <a:xfrm flipH="1" flipV="1">
              <a:off x="6696299" y="4759135"/>
              <a:ext cx="13359" cy="463355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8" idx="1"/>
            </p:cNvCxnSpPr>
            <p:nvPr/>
          </p:nvCxnSpPr>
          <p:spPr>
            <a:xfrm flipH="1">
              <a:off x="7323907" y="4153295"/>
              <a:ext cx="510778" cy="0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439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MENCARI/MEMASUKKAN KOORDINAT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28019" y="1862023"/>
            <a:ext cx="7499176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Buka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Google Maps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/>
              <a:t>kotak</a:t>
            </a:r>
            <a:r>
              <a:rPr lang="en-US" sz="2800" dirty="0"/>
              <a:t> </a:t>
            </a:r>
            <a:r>
              <a:rPr lang="en-US" sz="2800" dirty="0" err="1"/>
              <a:t>pencarian</a:t>
            </a:r>
            <a:r>
              <a:rPr lang="en-US" sz="2800" dirty="0"/>
              <a:t> di </a:t>
            </a:r>
            <a:r>
              <a:rPr lang="en-US" sz="2800" dirty="0" err="1"/>
              <a:t>bagian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, </a:t>
            </a:r>
            <a:r>
              <a:rPr lang="en-US" sz="2800" dirty="0" err="1"/>
              <a:t>ketik</a:t>
            </a:r>
            <a:r>
              <a:rPr lang="en-US" sz="2800" dirty="0"/>
              <a:t> </a:t>
            </a:r>
            <a:r>
              <a:rPr lang="en-US" sz="2800" dirty="0" err="1"/>
              <a:t>koordinat</a:t>
            </a:r>
            <a:r>
              <a:rPr lang="en-US" sz="2800" dirty="0"/>
              <a:t> </a:t>
            </a:r>
            <a:r>
              <a:rPr lang="en-US" sz="2800" dirty="0" err="1"/>
              <a:t>Anda</a:t>
            </a:r>
            <a:r>
              <a:rPr lang="en-US" sz="2800" dirty="0"/>
              <a:t>. </a:t>
            </a:r>
            <a:endParaRPr lang="en-US" sz="2800" dirty="0" smtClean="0"/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format yang </a:t>
            </a:r>
            <a:r>
              <a:rPr lang="en-US" dirty="0" err="1"/>
              <a:t>berfungsi</a:t>
            </a:r>
            <a:r>
              <a:rPr lang="en-US" dirty="0"/>
              <a:t>: </a:t>
            </a:r>
            <a:r>
              <a:rPr lang="en-US" dirty="0" err="1"/>
              <a:t>Derajat</a:t>
            </a:r>
            <a:r>
              <a:rPr lang="en-US" dirty="0"/>
              <a:t>, </a:t>
            </a:r>
            <a:r>
              <a:rPr lang="en-US" dirty="0" err="1"/>
              <a:t>menit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detik</a:t>
            </a:r>
            <a:r>
              <a:rPr lang="en-US" dirty="0"/>
              <a:t> (DMS): 41°24'12.2"U </a:t>
            </a:r>
            <a:r>
              <a:rPr lang="en-US" dirty="0" smtClean="0"/>
              <a:t>2°10'26.5"T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dirty="0" err="1" smtClean="0"/>
              <a:t>Derajat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menit</a:t>
            </a:r>
            <a:r>
              <a:rPr lang="en-US" dirty="0"/>
              <a:t> </a:t>
            </a:r>
            <a:r>
              <a:rPr lang="en-US" dirty="0" err="1"/>
              <a:t>desimal</a:t>
            </a:r>
            <a:r>
              <a:rPr lang="en-US" dirty="0"/>
              <a:t> (DMM): 41 24.2028, 2 </a:t>
            </a:r>
            <a:r>
              <a:rPr lang="en-US" dirty="0" smtClean="0"/>
              <a:t>10.4418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dirty="0" err="1" smtClean="0"/>
              <a:t>Derajat</a:t>
            </a:r>
            <a:r>
              <a:rPr lang="en-US" dirty="0" smtClean="0"/>
              <a:t> </a:t>
            </a:r>
            <a:r>
              <a:rPr lang="en-US" dirty="0" err="1"/>
              <a:t>desimal</a:t>
            </a:r>
            <a:r>
              <a:rPr lang="en-US" dirty="0"/>
              <a:t> (DD): 41.40338, </a:t>
            </a:r>
            <a:r>
              <a:rPr lang="en-US" dirty="0" smtClean="0"/>
              <a:t>2.17403</a:t>
            </a:r>
          </a:p>
          <a:p>
            <a:pPr marL="514350" indent="-5143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</a:pPr>
            <a:r>
              <a:rPr lang="fi-FI" sz="2800" dirty="0"/>
              <a:t>Pin akan muncul pada koordinat Anda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04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fitur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714" y="6326082"/>
            <a:ext cx="8229600" cy="1201230"/>
          </a:xfrm>
        </p:spPr>
        <p:txBody>
          <a:bodyPr/>
          <a:lstStyle/>
          <a:p>
            <a:r>
              <a:rPr lang="en-US" dirty="0" err="1" smtClean="0"/>
              <a:t>Klik</a:t>
            </a:r>
            <a:r>
              <a:rPr lang="en-US" dirty="0" smtClean="0"/>
              <a:t> Windows &gt; Catalog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6756" t="25391" r="25096" b="17516"/>
          <a:stretch/>
        </p:blipFill>
        <p:spPr>
          <a:xfrm>
            <a:off x="11578" y="1548262"/>
            <a:ext cx="6264697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47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Georeferensi</a:t>
            </a:r>
            <a:r>
              <a:rPr lang="en-US" dirty="0" smtClean="0"/>
              <a:t> data raster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608512"/>
          </a:xfrm>
        </p:spPr>
        <p:txBody>
          <a:bodyPr>
            <a:normAutofit/>
          </a:bodyPr>
          <a:lstStyle/>
          <a:p>
            <a:r>
              <a:rPr lang="en-US" dirty="0" smtClean="0"/>
              <a:t>Data raster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referensi</a:t>
            </a:r>
            <a:r>
              <a:rPr lang="en-US" dirty="0" smtClean="0"/>
              <a:t> </a:t>
            </a:r>
            <a:r>
              <a:rPr lang="en-US" dirty="0" err="1" smtClean="0"/>
              <a:t>spasial</a:t>
            </a:r>
            <a:endParaRPr lang="en-US" dirty="0" smtClean="0"/>
          </a:p>
          <a:p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Add Control Point</a:t>
            </a:r>
          </a:p>
          <a:p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pin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peta</a:t>
            </a:r>
            <a:r>
              <a:rPr lang="en-US" dirty="0" smtClean="0"/>
              <a:t> </a:t>
            </a:r>
            <a:r>
              <a:rPr lang="en-US" dirty="0"/>
              <a:t>G</a:t>
            </a:r>
            <a:r>
              <a:rPr lang="en-US" dirty="0" smtClean="0"/>
              <a:t>oogle Maps</a:t>
            </a:r>
          </a:p>
          <a:p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kanan</a:t>
            </a:r>
            <a:r>
              <a:rPr lang="en-US" dirty="0" smtClean="0"/>
              <a:t>, input X </a:t>
            </a:r>
            <a:r>
              <a:rPr lang="en-US" dirty="0" err="1" smtClean="0"/>
              <a:t>dan</a:t>
            </a:r>
            <a:r>
              <a:rPr lang="en-US" dirty="0" smtClean="0"/>
              <a:t> Y (</a:t>
            </a:r>
            <a:r>
              <a:rPr lang="en-US" dirty="0" err="1" smtClean="0"/>
              <a:t>koordinat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Klik</a:t>
            </a:r>
            <a:r>
              <a:rPr lang="en-US" dirty="0" smtClean="0"/>
              <a:t> OK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konfirmasi</a:t>
            </a:r>
            <a:endParaRPr lang="en-US" dirty="0" smtClean="0"/>
          </a:p>
          <a:p>
            <a:r>
              <a:rPr lang="en-US" dirty="0" err="1" smtClean="0"/>
              <a:t>Lakukan</a:t>
            </a:r>
            <a:r>
              <a:rPr lang="en-US" dirty="0" smtClean="0"/>
              <a:t> </a:t>
            </a:r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tsb</a:t>
            </a:r>
            <a:r>
              <a:rPr lang="en-US" dirty="0" smtClean="0"/>
              <a:t> di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/>
              <a:t> </a:t>
            </a:r>
            <a:r>
              <a:rPr lang="en-US" dirty="0" smtClean="0"/>
              <a:t>pin </a:t>
            </a:r>
            <a:r>
              <a:rPr lang="en-US" dirty="0" err="1" smtClean="0"/>
              <a:t>koordinat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diketahui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4140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3830929" cy="1656184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Georeferensi</a:t>
            </a:r>
            <a:r>
              <a:rPr lang="en-US" sz="3200" dirty="0" smtClean="0"/>
              <a:t> data raster (</a:t>
            </a:r>
            <a:r>
              <a:rPr lang="en-US" sz="3200" dirty="0" err="1" smtClean="0"/>
              <a:t>lanjut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1556792"/>
          </a:xfrm>
        </p:spPr>
        <p:txBody>
          <a:bodyPr>
            <a:normAutofit/>
          </a:bodyPr>
          <a:lstStyle/>
          <a:p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 smtClean="0"/>
              <a:t>dimasukkan</a:t>
            </a:r>
            <a:r>
              <a:rPr lang="en-US" dirty="0" smtClean="0"/>
              <a:t>, </a:t>
            </a:r>
            <a:r>
              <a:rPr lang="en-US" dirty="0" err="1" smtClean="0"/>
              <a:t>lakukan</a:t>
            </a:r>
            <a:r>
              <a:rPr lang="en-US" dirty="0" smtClean="0"/>
              <a:t> </a:t>
            </a:r>
            <a:r>
              <a:rPr lang="en-US" dirty="0" err="1" smtClean="0"/>
              <a:t>georeferensi</a:t>
            </a:r>
            <a:endParaRPr lang="en-US" dirty="0" smtClean="0"/>
          </a:p>
          <a:p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Georeferencing</a:t>
            </a:r>
            <a:r>
              <a:rPr lang="en-US" dirty="0" smtClean="0"/>
              <a:t>&gt;Update </a:t>
            </a:r>
            <a:r>
              <a:rPr lang="en-US" dirty="0" err="1" smtClean="0"/>
              <a:t>Georeferencing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843466"/>
              </p:ext>
            </p:extLst>
          </p:nvPr>
        </p:nvGraphicFramePr>
        <p:xfrm>
          <a:off x="-1" y="1880828"/>
          <a:ext cx="3781211" cy="3420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r:id="rId5" imgW="7187040" imgH="6501240" progId="">
                  <p:embed/>
                </p:oleObj>
              </mc:Choice>
              <mc:Fallback>
                <p:oleObj r:id="rId5" imgW="7187040" imgH="65012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1" y="1880828"/>
                        <a:ext cx="3781211" cy="3420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l="16241" t="10624" r="42252" b="13579"/>
          <a:stretch/>
        </p:blipFill>
        <p:spPr>
          <a:xfrm>
            <a:off x="3995937" y="15862"/>
            <a:ext cx="5148064" cy="528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63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-459432"/>
            <a:ext cx="8229600" cy="1143000"/>
          </a:xfrm>
        </p:spPr>
        <p:txBody>
          <a:bodyPr/>
          <a:lstStyle/>
          <a:p>
            <a:r>
              <a:rPr lang="en-US" dirty="0" smtClean="0"/>
              <a:t>Layout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6203" t="37204" r="23989" b="15547"/>
          <a:stretch/>
        </p:blipFill>
        <p:spPr>
          <a:xfrm>
            <a:off x="38522" y="1977852"/>
            <a:ext cx="9198136" cy="49056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9046" t="47047" r="45019" b="35235"/>
          <a:stretch/>
        </p:blipFill>
        <p:spPr>
          <a:xfrm>
            <a:off x="2288431" y="728484"/>
            <a:ext cx="5976665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8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908720"/>
            <a:ext cx="3240360" cy="1080120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Membuat</a:t>
            </a:r>
            <a:r>
              <a:rPr lang="en-US" sz="3200" dirty="0" smtClean="0"/>
              <a:t> </a:t>
            </a:r>
            <a:r>
              <a:rPr lang="en-US" sz="3200" dirty="0" err="1" smtClean="0"/>
              <a:t>fitur</a:t>
            </a:r>
            <a:r>
              <a:rPr lang="en-US" sz="3200" dirty="0" smtClean="0"/>
              <a:t> </a:t>
            </a:r>
            <a:r>
              <a:rPr lang="en-US" sz="3200" dirty="0" err="1" smtClean="0"/>
              <a:t>baru</a:t>
            </a:r>
            <a:r>
              <a:rPr lang="en-US" sz="3200" dirty="0" smtClean="0"/>
              <a:t> (</a:t>
            </a:r>
            <a:r>
              <a:rPr lang="en-US" sz="3200" dirty="0" err="1" smtClean="0"/>
              <a:t>lanjut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513238"/>
            <a:ext cx="4464496" cy="2193775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Tentukan</a:t>
            </a:r>
            <a:r>
              <a:rPr lang="en-US" dirty="0" smtClean="0"/>
              <a:t> folder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dibuat</a:t>
            </a:r>
            <a:r>
              <a:rPr lang="en-US" dirty="0" smtClean="0"/>
              <a:t> </a:t>
            </a:r>
            <a:r>
              <a:rPr lang="en-US" dirty="0" err="1" smtClean="0"/>
              <a:t>fitur</a:t>
            </a:r>
            <a:endParaRPr lang="en-US" dirty="0" smtClean="0"/>
          </a:p>
          <a:p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kanan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folder </a:t>
            </a:r>
            <a:r>
              <a:rPr lang="en-US" dirty="0" err="1" smtClean="0"/>
              <a:t>tsb</a:t>
            </a:r>
            <a:endParaRPr lang="en-US" dirty="0" smtClean="0"/>
          </a:p>
          <a:p>
            <a:r>
              <a:rPr lang="en-US" dirty="0" err="1" smtClean="0"/>
              <a:t>Pilih</a:t>
            </a:r>
            <a:r>
              <a:rPr lang="en-US" dirty="0" smtClean="0"/>
              <a:t> New</a:t>
            </a:r>
          </a:p>
          <a:p>
            <a:r>
              <a:rPr lang="en-US" dirty="0" err="1" smtClean="0"/>
              <a:t>Pilih</a:t>
            </a:r>
            <a:r>
              <a:rPr lang="en-US" dirty="0" smtClean="0"/>
              <a:t> </a:t>
            </a:r>
            <a:r>
              <a:rPr lang="en-US" dirty="0" err="1" smtClean="0"/>
              <a:t>Shapefile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6851" t="31297" r="34618" b="3841"/>
          <a:stretch/>
        </p:blipFill>
        <p:spPr>
          <a:xfrm>
            <a:off x="4290311" y="548681"/>
            <a:ext cx="4818194" cy="615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42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1592" y="548680"/>
            <a:ext cx="3672408" cy="1080120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Membuat</a:t>
            </a:r>
            <a:r>
              <a:rPr lang="en-US" sz="3200" dirty="0" smtClean="0"/>
              <a:t> </a:t>
            </a:r>
            <a:r>
              <a:rPr lang="en-US" sz="3200" dirty="0" err="1" smtClean="0"/>
              <a:t>fitur</a:t>
            </a:r>
            <a:r>
              <a:rPr lang="en-US" sz="3200" dirty="0" smtClean="0"/>
              <a:t> </a:t>
            </a:r>
            <a:r>
              <a:rPr lang="en-US" sz="3200" dirty="0" err="1" smtClean="0"/>
              <a:t>baru</a:t>
            </a:r>
            <a:r>
              <a:rPr lang="en-US" sz="3200" dirty="0" smtClean="0"/>
              <a:t> (</a:t>
            </a:r>
            <a:r>
              <a:rPr lang="en-US" sz="3200" dirty="0" err="1" smtClean="0"/>
              <a:t>lanjut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3419" y="2276872"/>
            <a:ext cx="3931662" cy="4248472"/>
          </a:xfrm>
        </p:spPr>
        <p:txBody>
          <a:bodyPr>
            <a:normAutofit/>
          </a:bodyPr>
          <a:lstStyle/>
          <a:p>
            <a:r>
              <a:rPr lang="en-US" dirty="0" err="1" smtClean="0"/>
              <a:t>Tentukan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file</a:t>
            </a:r>
          </a:p>
          <a:p>
            <a:r>
              <a:rPr lang="en-US" dirty="0" err="1" smtClean="0"/>
              <a:t>Pilih</a:t>
            </a:r>
            <a:r>
              <a:rPr lang="en-US" dirty="0" smtClean="0"/>
              <a:t> </a:t>
            </a:r>
            <a:r>
              <a:rPr lang="en-US" dirty="0" err="1" smtClean="0"/>
              <a:t>tipe</a:t>
            </a:r>
            <a:r>
              <a:rPr lang="en-US" dirty="0" smtClean="0"/>
              <a:t> </a:t>
            </a:r>
            <a:r>
              <a:rPr lang="en-US" dirty="0" err="1" smtClean="0"/>
              <a:t>fitur</a:t>
            </a:r>
            <a:r>
              <a:rPr lang="en-US" dirty="0" smtClean="0"/>
              <a:t> (point, polyline, polygon)</a:t>
            </a:r>
          </a:p>
          <a:p>
            <a:r>
              <a:rPr lang="en-US" dirty="0" smtClean="0"/>
              <a:t>Edit </a:t>
            </a:r>
            <a:r>
              <a:rPr lang="en-US" dirty="0" err="1" smtClean="0"/>
              <a:t>referensi</a:t>
            </a:r>
            <a:r>
              <a:rPr lang="en-US" dirty="0" smtClean="0"/>
              <a:t> </a:t>
            </a:r>
            <a:r>
              <a:rPr lang="en-US" dirty="0" err="1" smtClean="0"/>
              <a:t>spasial</a:t>
            </a:r>
            <a:r>
              <a:rPr lang="en-US" dirty="0" smtClean="0"/>
              <a:t> (</a:t>
            </a:r>
            <a:r>
              <a:rPr lang="en-US" dirty="0" err="1" smtClean="0"/>
              <a:t>mis</a:t>
            </a:r>
            <a:r>
              <a:rPr lang="en-US" dirty="0" smtClean="0"/>
              <a:t>. UTM)</a:t>
            </a:r>
          </a:p>
          <a:p>
            <a:r>
              <a:rPr lang="en-US" dirty="0" err="1" smtClean="0"/>
              <a:t>Klik</a:t>
            </a:r>
            <a:r>
              <a:rPr lang="en-US" dirty="0" smtClean="0"/>
              <a:t> OK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5057" t="24406" r="33397" b="8657"/>
          <a:stretch/>
        </p:blipFill>
        <p:spPr>
          <a:xfrm>
            <a:off x="0" y="548680"/>
            <a:ext cx="5203419" cy="620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73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2920" t="32281" r="49447" b="20838"/>
          <a:stretch/>
        </p:blipFill>
        <p:spPr>
          <a:xfrm>
            <a:off x="1115616" y="1812748"/>
            <a:ext cx="6110808" cy="427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0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143932" cy="1071570"/>
          </a:xfrm>
        </p:spPr>
        <p:txBody>
          <a:bodyPr>
            <a:normAutofit/>
          </a:bodyPr>
          <a:lstStyle/>
          <a:p>
            <a:r>
              <a:rPr lang="id-ID" dirty="0" smtClean="0"/>
              <a:t>Unsur Kelengkapan Peta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785926"/>
            <a:ext cx="3757610" cy="4286280"/>
          </a:xfrm>
        </p:spPr>
        <p:txBody>
          <a:bodyPr>
            <a:normAutofit/>
          </a:bodyPr>
          <a:lstStyle/>
          <a:p>
            <a:r>
              <a:rPr lang="id-ID" sz="3200" dirty="0" smtClean="0"/>
              <a:t>Judul Peta</a:t>
            </a:r>
          </a:p>
          <a:p>
            <a:r>
              <a:rPr lang="id-ID" sz="3200" dirty="0" smtClean="0"/>
              <a:t>Garis Astronomis</a:t>
            </a:r>
          </a:p>
          <a:p>
            <a:r>
              <a:rPr lang="id-ID" sz="3200" dirty="0" smtClean="0"/>
              <a:t>Inset</a:t>
            </a:r>
          </a:p>
          <a:p>
            <a:r>
              <a:rPr lang="id-ID" sz="3200" dirty="0" smtClean="0"/>
              <a:t>Garis Tepi Peta</a:t>
            </a:r>
          </a:p>
          <a:p>
            <a:r>
              <a:rPr lang="id-ID" sz="3200" dirty="0" smtClean="0"/>
              <a:t>Skala Peta</a:t>
            </a:r>
          </a:p>
          <a:p>
            <a:r>
              <a:rPr lang="id-ID" sz="3200" dirty="0" smtClean="0"/>
              <a:t>Sumber Peta</a:t>
            </a:r>
          </a:p>
          <a:p>
            <a:r>
              <a:rPr lang="id-ID" sz="3200" dirty="0" smtClean="0"/>
              <a:t>Tahun Pembuatan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806698"/>
            <a:ext cx="4714907" cy="326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94531" y="1384594"/>
            <a:ext cx="3663749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8916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484" y="237337"/>
            <a:ext cx="93518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107504" y="1903433"/>
            <a:ext cx="435771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Mata Angin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Simbol Peta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Warna Peta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Legenda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Lettering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Jenis Huruf Lettering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Proyeksi Peta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3474" t="40156" r="48893" b="21454"/>
          <a:stretch/>
        </p:blipFill>
        <p:spPr>
          <a:xfrm>
            <a:off x="4386833" y="4126686"/>
            <a:ext cx="4749403" cy="27239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12920" t="37204" r="48893" b="18500"/>
          <a:stretch/>
        </p:blipFill>
        <p:spPr>
          <a:xfrm>
            <a:off x="2808651" y="0"/>
            <a:ext cx="6327586" cy="412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23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5972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Layout </a:t>
            </a:r>
            <a:r>
              <a:rPr lang="en-US" dirty="0" err="1" smtClean="0"/>
              <a:t>peta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412283"/>
              </p:ext>
            </p:extLst>
          </p:nvPr>
        </p:nvGraphicFramePr>
        <p:xfrm>
          <a:off x="-6733256" y="1935480"/>
          <a:ext cx="6368755" cy="46229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6" r:id="rId5" imgW="8571240" imgH="6221880" progId="">
                  <p:embed/>
                </p:oleObj>
              </mc:Choice>
              <mc:Fallback>
                <p:oleObj r:id="rId5" imgW="8571240" imgH="62218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6733256" y="1935480"/>
                        <a:ext cx="6368755" cy="46229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/>
          <a:srcRect l="28416" t="14070" r="32844" b="1767"/>
          <a:stretch/>
        </p:blipFill>
        <p:spPr>
          <a:xfrm>
            <a:off x="3556008" y="203"/>
            <a:ext cx="5614564" cy="685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93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805032"/>
          </a:xfrm>
        </p:spPr>
        <p:txBody>
          <a:bodyPr>
            <a:normAutofit/>
          </a:bodyPr>
          <a:lstStyle/>
          <a:p>
            <a:pPr algn="ctr"/>
            <a:r>
              <a:rPr lang="en-US" sz="7200" dirty="0" err="1" smtClean="0">
                <a:solidFill>
                  <a:schemeClr val="accent6">
                    <a:lumMod val="50000"/>
                  </a:schemeClr>
                </a:solidFill>
              </a:rPr>
              <a:t>Terima</a:t>
            </a:r>
            <a:r>
              <a:rPr lang="en-US" sz="72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7200" dirty="0" err="1" smtClean="0">
                <a:solidFill>
                  <a:schemeClr val="accent6">
                    <a:lumMod val="50000"/>
                  </a:schemeClr>
                </a:solidFill>
              </a:rPr>
              <a:t>kasih</a:t>
            </a:r>
            <a:endParaRPr lang="en-US" sz="7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06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1491</TotalTime>
  <Words>453</Words>
  <Application>Microsoft Office PowerPoint</Application>
  <PresentationFormat>On-screen Show (4:3)</PresentationFormat>
  <Paragraphs>150</Paragraphs>
  <Slides>37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Flow</vt:lpstr>
      <vt:lpstr>PETA DIGITAL</vt:lpstr>
      <vt:lpstr>PETA</vt:lpstr>
      <vt:lpstr>Manfaat peta</vt:lpstr>
      <vt:lpstr>Manfaat peta (2)</vt:lpstr>
      <vt:lpstr>Macam Peta</vt:lpstr>
      <vt:lpstr>Berdasarkan Skala</vt:lpstr>
      <vt:lpstr>PowerPoint Presentation</vt:lpstr>
      <vt:lpstr>Berdasarkan informasi</vt:lpstr>
      <vt:lpstr>Peta tematik biasanya dilengkapi data-data : </vt:lpstr>
      <vt:lpstr>Skala Peta</vt:lpstr>
      <vt:lpstr>PowerPoint Presentation</vt:lpstr>
      <vt:lpstr>Simbol pemetaan</vt:lpstr>
      <vt:lpstr>PowerPoint Presentation</vt:lpstr>
      <vt:lpstr>PowerPoint Presentation</vt:lpstr>
      <vt:lpstr>PETA DIGITAL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INPUT DATA DALAM ARCGIS</vt:lpstr>
      <vt:lpstr>MENCARI/MEMASUKKAN KOORDINAT</vt:lpstr>
      <vt:lpstr>Membuat fitur baru</vt:lpstr>
      <vt:lpstr>Georeferensi data raster</vt:lpstr>
      <vt:lpstr>Georeferensi data raster (lanjut)</vt:lpstr>
      <vt:lpstr>Layout view</vt:lpstr>
      <vt:lpstr>Membuat fitur baru (lanjut)</vt:lpstr>
      <vt:lpstr>Membuat fitur baru (lanjut)</vt:lpstr>
      <vt:lpstr>Editing</vt:lpstr>
      <vt:lpstr>Unsur Kelengkapan Peta</vt:lpstr>
      <vt:lpstr>PowerPoint Presentation</vt:lpstr>
      <vt:lpstr>Layout peta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PRINSIP &amp; DASAR PETA</dc:title>
  <dc:creator>user</dc:creator>
  <cp:lastModifiedBy>Administator</cp:lastModifiedBy>
  <cp:revision>219</cp:revision>
  <dcterms:created xsi:type="dcterms:W3CDTF">2011-07-08T14:00:57Z</dcterms:created>
  <dcterms:modified xsi:type="dcterms:W3CDTF">2019-06-24T06:34:50Z</dcterms:modified>
</cp:coreProperties>
</file>