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77" r:id="rId5"/>
    <p:sldId id="278" r:id="rId6"/>
    <p:sldId id="279" r:id="rId7"/>
    <p:sldId id="268" r:id="rId8"/>
    <p:sldId id="276" r:id="rId9"/>
    <p:sldId id="272" r:id="rId10"/>
    <p:sldId id="271" r:id="rId11"/>
    <p:sldId id="269" r:id="rId12"/>
    <p:sldId id="270" r:id="rId13"/>
    <p:sldId id="259" r:id="rId14"/>
    <p:sldId id="262" r:id="rId15"/>
    <p:sldId id="275" r:id="rId16"/>
    <p:sldId id="260" r:id="rId17"/>
    <p:sldId id="263" r:id="rId18"/>
    <p:sldId id="264" r:id="rId19"/>
    <p:sldId id="265" r:id="rId20"/>
    <p:sldId id="273" r:id="rId21"/>
    <p:sldId id="266" r:id="rId22"/>
    <p:sldId id="267" r:id="rId23"/>
    <p:sldId id="280" r:id="rId24"/>
    <p:sldId id="281" r:id="rId25"/>
    <p:sldId id="282" r:id="rId26"/>
    <p:sldId id="286" r:id="rId27"/>
    <p:sldId id="291" r:id="rId28"/>
    <p:sldId id="287" r:id="rId29"/>
    <p:sldId id="284" r:id="rId30"/>
    <p:sldId id="285" r:id="rId31"/>
    <p:sldId id="283" r:id="rId32"/>
    <p:sldId id="288" r:id="rId33"/>
    <p:sldId id="289" r:id="rId34"/>
    <p:sldId id="290" r:id="rId35"/>
    <p:sldId id="303" r:id="rId36"/>
    <p:sldId id="29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72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1ADE8C-F6A8-4041-8D20-BDC9B3884C9E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14E258-F871-4BD4-8D48-8A2B1E5E3049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en-US" sz="2000" dirty="0" err="1" smtClean="0">
              <a:solidFill>
                <a:schemeClr val="tx1"/>
              </a:solidFill>
            </a:rPr>
            <a:t>Infrastruktur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Lemah</a:t>
          </a:r>
          <a:endParaRPr lang="en-US" sz="2000" dirty="0">
            <a:solidFill>
              <a:schemeClr val="tx1"/>
            </a:solidFill>
          </a:endParaRPr>
        </a:p>
      </dgm:t>
    </dgm:pt>
    <dgm:pt modelId="{502A63D3-867A-44A0-BC8E-C6C188BF42D1}" type="parTrans" cxnId="{8C64F666-1ADB-4A91-BED9-B6468D490E17}">
      <dgm:prSet/>
      <dgm:spPr/>
      <dgm:t>
        <a:bodyPr/>
        <a:lstStyle/>
        <a:p>
          <a:endParaRPr lang="en-US"/>
        </a:p>
      </dgm:t>
    </dgm:pt>
    <dgm:pt modelId="{944AC6BC-1E7D-4307-9E2D-8BEB473496F2}" type="sibTrans" cxnId="{8C64F666-1ADB-4A91-BED9-B6468D490E17}">
      <dgm:prSet/>
      <dgm:spPr/>
      <dgm:t>
        <a:bodyPr/>
        <a:lstStyle/>
        <a:p>
          <a:endParaRPr lang="en-US"/>
        </a:p>
      </dgm:t>
    </dgm:pt>
    <dgm:pt modelId="{BAFEDEBB-DFE9-455A-B67D-E052FDCF2E3C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en-US" sz="2000" dirty="0" err="1" smtClean="0">
              <a:solidFill>
                <a:schemeClr val="tx1"/>
              </a:solidFill>
            </a:rPr>
            <a:t>Biaya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Logistik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Tinggi</a:t>
          </a:r>
          <a:endParaRPr lang="en-US" sz="2000" dirty="0"/>
        </a:p>
      </dgm:t>
    </dgm:pt>
    <dgm:pt modelId="{9169103F-6753-4220-907B-D77F64B1DAE2}" type="parTrans" cxnId="{9FBAF899-70E0-4295-A8F8-4928EBFD3255}">
      <dgm:prSet/>
      <dgm:spPr/>
      <dgm:t>
        <a:bodyPr/>
        <a:lstStyle/>
        <a:p>
          <a:endParaRPr lang="en-US"/>
        </a:p>
      </dgm:t>
    </dgm:pt>
    <dgm:pt modelId="{6B0AEB04-E43E-4755-A15C-90C46040CD4D}" type="sibTrans" cxnId="{9FBAF899-70E0-4295-A8F8-4928EBFD3255}">
      <dgm:prSet/>
      <dgm:spPr/>
      <dgm:t>
        <a:bodyPr/>
        <a:lstStyle/>
        <a:p>
          <a:endParaRPr lang="en-US"/>
        </a:p>
      </dgm:t>
    </dgm:pt>
    <dgm:pt modelId="{EE661521-BD99-4EF7-BED5-4B089FB8C1A9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en-US" sz="2000" dirty="0" err="1" smtClean="0">
              <a:solidFill>
                <a:schemeClr val="tx1"/>
              </a:solidFill>
            </a:rPr>
            <a:t>Harga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Barang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Mahal</a:t>
          </a:r>
          <a:endParaRPr lang="en-US" sz="2000" dirty="0">
            <a:solidFill>
              <a:schemeClr val="tx1"/>
            </a:solidFill>
          </a:endParaRPr>
        </a:p>
      </dgm:t>
    </dgm:pt>
    <dgm:pt modelId="{1389B867-2C4C-4492-BEB2-D83A8160942A}" type="parTrans" cxnId="{8EBAB8E6-5A61-4BD7-BC21-4936626336D0}">
      <dgm:prSet/>
      <dgm:spPr/>
      <dgm:t>
        <a:bodyPr/>
        <a:lstStyle/>
        <a:p>
          <a:endParaRPr lang="en-US"/>
        </a:p>
      </dgm:t>
    </dgm:pt>
    <dgm:pt modelId="{8D32E0F9-E7AA-4B2D-B2F9-14741C75C72A}" type="sibTrans" cxnId="{8EBAB8E6-5A61-4BD7-BC21-4936626336D0}">
      <dgm:prSet/>
      <dgm:spPr/>
      <dgm:t>
        <a:bodyPr/>
        <a:lstStyle/>
        <a:p>
          <a:endParaRPr lang="en-US"/>
        </a:p>
      </dgm:t>
    </dgm:pt>
    <dgm:pt modelId="{CD4E790A-2A14-4E65-9CE5-2A905A0B78BA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Investor</a:t>
          </a:r>
        </a:p>
        <a:p>
          <a:r>
            <a:rPr lang="en-US" sz="2000" dirty="0" err="1" smtClean="0">
              <a:solidFill>
                <a:schemeClr val="tx1"/>
              </a:solidFill>
            </a:rPr>
            <a:t>Berkurang</a:t>
          </a:r>
          <a:endParaRPr lang="en-US" sz="2000" dirty="0">
            <a:solidFill>
              <a:schemeClr val="tx1"/>
            </a:solidFill>
          </a:endParaRPr>
        </a:p>
      </dgm:t>
    </dgm:pt>
    <dgm:pt modelId="{AFFA4056-9EBE-4B5A-AA0E-DD192EE8DA3A}" type="parTrans" cxnId="{292E3D49-3152-4440-B76B-56DB1EDB9971}">
      <dgm:prSet/>
      <dgm:spPr/>
      <dgm:t>
        <a:bodyPr/>
        <a:lstStyle/>
        <a:p>
          <a:endParaRPr lang="en-US"/>
        </a:p>
      </dgm:t>
    </dgm:pt>
    <dgm:pt modelId="{A0A8609E-702C-474B-A8D2-ADB2C294685E}" type="sibTrans" cxnId="{292E3D49-3152-4440-B76B-56DB1EDB9971}">
      <dgm:prSet/>
      <dgm:spPr/>
      <dgm:t>
        <a:bodyPr/>
        <a:lstStyle/>
        <a:p>
          <a:endParaRPr lang="en-US"/>
        </a:p>
      </dgm:t>
    </dgm:pt>
    <dgm:pt modelId="{D10FD90B-9DB7-4ECF-8CA3-7A8A5E41856D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en-US" sz="2000" dirty="0" err="1" smtClean="0">
              <a:solidFill>
                <a:schemeClr val="tx1"/>
              </a:solidFill>
            </a:rPr>
            <a:t>Perekonomian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Melemah</a:t>
          </a:r>
          <a:endParaRPr lang="en-US" sz="2000" dirty="0">
            <a:solidFill>
              <a:schemeClr val="tx1"/>
            </a:solidFill>
          </a:endParaRPr>
        </a:p>
      </dgm:t>
    </dgm:pt>
    <dgm:pt modelId="{76363B79-695A-41E6-9848-BB6149A463B9}" type="parTrans" cxnId="{88929969-0878-4D99-A834-B977C4352C51}">
      <dgm:prSet/>
      <dgm:spPr/>
      <dgm:t>
        <a:bodyPr/>
        <a:lstStyle/>
        <a:p>
          <a:endParaRPr lang="en-US"/>
        </a:p>
      </dgm:t>
    </dgm:pt>
    <dgm:pt modelId="{CE32A52B-3680-4D27-88E4-74DEA30186D1}" type="sibTrans" cxnId="{88929969-0878-4D99-A834-B977C4352C51}">
      <dgm:prSet/>
      <dgm:spPr/>
      <dgm:t>
        <a:bodyPr/>
        <a:lstStyle/>
        <a:p>
          <a:endParaRPr lang="en-US"/>
        </a:p>
      </dgm:t>
    </dgm:pt>
    <dgm:pt modelId="{FEAA51F4-4B19-4542-8034-200E7793AB6D}" type="pres">
      <dgm:prSet presAssocID="{191ADE8C-F6A8-4041-8D20-BDC9B3884C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96AA9D-3FDE-49AB-A926-BB5BC53C373B}" type="pres">
      <dgm:prSet presAssocID="{B614E258-F871-4BD4-8D48-8A2B1E5E304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20E55-BE04-4095-94C1-7E3645598F94}" type="pres">
      <dgm:prSet presAssocID="{944AC6BC-1E7D-4307-9E2D-8BEB473496F2}" presName="sibTrans" presStyleLbl="sibTrans2D1" presStyleIdx="0" presStyleCnt="4"/>
      <dgm:spPr/>
      <dgm:t>
        <a:bodyPr/>
        <a:lstStyle/>
        <a:p>
          <a:endParaRPr lang="en-US"/>
        </a:p>
      </dgm:t>
    </dgm:pt>
    <dgm:pt modelId="{16E5C0F5-7858-4A62-9335-631AE4953823}" type="pres">
      <dgm:prSet presAssocID="{944AC6BC-1E7D-4307-9E2D-8BEB473496F2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0936A7E7-9BAF-428B-8F16-C08CBBB46F56}" type="pres">
      <dgm:prSet presAssocID="{BAFEDEBB-DFE9-455A-B67D-E052FDCF2E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45B896-0738-4EB5-A63D-C50CA1A23EF4}" type="pres">
      <dgm:prSet presAssocID="{6B0AEB04-E43E-4755-A15C-90C46040CD4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CD947EFD-0661-45C6-A520-FC63618D6B1F}" type="pres">
      <dgm:prSet presAssocID="{6B0AEB04-E43E-4755-A15C-90C46040CD4D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1A17A43-0406-477B-9999-394C4D22A047}" type="pres">
      <dgm:prSet presAssocID="{EE661521-BD99-4EF7-BED5-4B089FB8C1A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001315-C95C-45CA-8FD1-F8D20EA12EB0}" type="pres">
      <dgm:prSet presAssocID="{8D32E0F9-E7AA-4B2D-B2F9-14741C75C72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3864DA8-0F7C-4133-AA30-385C432F7CF3}" type="pres">
      <dgm:prSet presAssocID="{8D32E0F9-E7AA-4B2D-B2F9-14741C75C72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190CAEB-E817-4D64-90A6-69A66EC0E445}" type="pres">
      <dgm:prSet presAssocID="{CD4E790A-2A14-4E65-9CE5-2A905A0B78B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2E5245-D089-448A-A95F-D6DAC384BDE1}" type="pres">
      <dgm:prSet presAssocID="{A0A8609E-702C-474B-A8D2-ADB2C294685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965511B-DE2F-4A5A-87E0-0492E32E8C38}" type="pres">
      <dgm:prSet presAssocID="{A0A8609E-702C-474B-A8D2-ADB2C294685E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7D66B23-973D-49A1-AA26-A36115C0CC54}" type="pres">
      <dgm:prSet presAssocID="{D10FD90B-9DB7-4ECF-8CA3-7A8A5E41856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64F666-1ADB-4A91-BED9-B6468D490E17}" srcId="{191ADE8C-F6A8-4041-8D20-BDC9B3884C9E}" destId="{B614E258-F871-4BD4-8D48-8A2B1E5E3049}" srcOrd="0" destOrd="0" parTransId="{502A63D3-867A-44A0-BC8E-C6C188BF42D1}" sibTransId="{944AC6BC-1E7D-4307-9E2D-8BEB473496F2}"/>
    <dgm:cxn modelId="{2DAF2758-51FD-4A77-BA72-A4F381242669}" type="presOf" srcId="{A0A8609E-702C-474B-A8D2-ADB2C294685E}" destId="{7965511B-DE2F-4A5A-87E0-0492E32E8C38}" srcOrd="1" destOrd="0" presId="urn:microsoft.com/office/officeart/2005/8/layout/process5"/>
    <dgm:cxn modelId="{88929969-0878-4D99-A834-B977C4352C51}" srcId="{191ADE8C-F6A8-4041-8D20-BDC9B3884C9E}" destId="{D10FD90B-9DB7-4ECF-8CA3-7A8A5E41856D}" srcOrd="4" destOrd="0" parTransId="{76363B79-695A-41E6-9848-BB6149A463B9}" sibTransId="{CE32A52B-3680-4D27-88E4-74DEA30186D1}"/>
    <dgm:cxn modelId="{31642248-94F9-4FEC-816A-9F08B16ED724}" type="presOf" srcId="{D10FD90B-9DB7-4ECF-8CA3-7A8A5E41856D}" destId="{97D66B23-973D-49A1-AA26-A36115C0CC54}" srcOrd="0" destOrd="0" presId="urn:microsoft.com/office/officeart/2005/8/layout/process5"/>
    <dgm:cxn modelId="{DC6E405F-3F1E-4E53-B69D-8DD571AD33E5}" type="presOf" srcId="{CD4E790A-2A14-4E65-9CE5-2A905A0B78BA}" destId="{A190CAEB-E817-4D64-90A6-69A66EC0E445}" srcOrd="0" destOrd="0" presId="urn:microsoft.com/office/officeart/2005/8/layout/process5"/>
    <dgm:cxn modelId="{D29C8F48-EB91-4461-BE08-216A336D873B}" type="presOf" srcId="{EE661521-BD99-4EF7-BED5-4B089FB8C1A9}" destId="{51A17A43-0406-477B-9999-394C4D22A047}" srcOrd="0" destOrd="0" presId="urn:microsoft.com/office/officeart/2005/8/layout/process5"/>
    <dgm:cxn modelId="{AD0A46D3-E2B2-4987-93C5-748510745C50}" type="presOf" srcId="{B614E258-F871-4BD4-8D48-8A2B1E5E3049}" destId="{4196AA9D-3FDE-49AB-A926-BB5BC53C373B}" srcOrd="0" destOrd="0" presId="urn:microsoft.com/office/officeart/2005/8/layout/process5"/>
    <dgm:cxn modelId="{73BC7065-2CC7-42C8-8262-80931F1649D3}" type="presOf" srcId="{BAFEDEBB-DFE9-455A-B67D-E052FDCF2E3C}" destId="{0936A7E7-9BAF-428B-8F16-C08CBBB46F56}" srcOrd="0" destOrd="0" presId="urn:microsoft.com/office/officeart/2005/8/layout/process5"/>
    <dgm:cxn modelId="{17764942-0789-418A-82BD-084BB2A336DA}" type="presOf" srcId="{6B0AEB04-E43E-4755-A15C-90C46040CD4D}" destId="{CD947EFD-0661-45C6-A520-FC63618D6B1F}" srcOrd="1" destOrd="0" presId="urn:microsoft.com/office/officeart/2005/8/layout/process5"/>
    <dgm:cxn modelId="{C82DA727-B41A-4662-8903-0F7ACBB9CBA8}" type="presOf" srcId="{8D32E0F9-E7AA-4B2D-B2F9-14741C75C72A}" destId="{43864DA8-0F7C-4133-AA30-385C432F7CF3}" srcOrd="1" destOrd="0" presId="urn:microsoft.com/office/officeart/2005/8/layout/process5"/>
    <dgm:cxn modelId="{982F4A69-7174-420C-A337-B8C1930EE922}" type="presOf" srcId="{191ADE8C-F6A8-4041-8D20-BDC9B3884C9E}" destId="{FEAA51F4-4B19-4542-8034-200E7793AB6D}" srcOrd="0" destOrd="0" presId="urn:microsoft.com/office/officeart/2005/8/layout/process5"/>
    <dgm:cxn modelId="{8EBAB8E6-5A61-4BD7-BC21-4936626336D0}" srcId="{191ADE8C-F6A8-4041-8D20-BDC9B3884C9E}" destId="{EE661521-BD99-4EF7-BED5-4B089FB8C1A9}" srcOrd="2" destOrd="0" parTransId="{1389B867-2C4C-4492-BEB2-D83A8160942A}" sibTransId="{8D32E0F9-E7AA-4B2D-B2F9-14741C75C72A}"/>
    <dgm:cxn modelId="{1899DC66-2E57-4638-8577-C47686C6C7A0}" type="presOf" srcId="{6B0AEB04-E43E-4755-A15C-90C46040CD4D}" destId="{FF45B896-0738-4EB5-A63D-C50CA1A23EF4}" srcOrd="0" destOrd="0" presId="urn:microsoft.com/office/officeart/2005/8/layout/process5"/>
    <dgm:cxn modelId="{D224CAEC-EF1E-4216-8FEA-C913BFCF0322}" type="presOf" srcId="{8D32E0F9-E7AA-4B2D-B2F9-14741C75C72A}" destId="{F8001315-C95C-45CA-8FD1-F8D20EA12EB0}" srcOrd="0" destOrd="0" presId="urn:microsoft.com/office/officeart/2005/8/layout/process5"/>
    <dgm:cxn modelId="{4D256F8C-413D-41F8-8049-E96D695382BD}" type="presOf" srcId="{944AC6BC-1E7D-4307-9E2D-8BEB473496F2}" destId="{16E5C0F5-7858-4A62-9335-631AE4953823}" srcOrd="1" destOrd="0" presId="urn:microsoft.com/office/officeart/2005/8/layout/process5"/>
    <dgm:cxn modelId="{F40A15D0-04E5-40A7-9D88-B4B92B59D3E0}" type="presOf" srcId="{A0A8609E-702C-474B-A8D2-ADB2C294685E}" destId="{742E5245-D089-448A-A95F-D6DAC384BDE1}" srcOrd="0" destOrd="0" presId="urn:microsoft.com/office/officeart/2005/8/layout/process5"/>
    <dgm:cxn modelId="{292E3D49-3152-4440-B76B-56DB1EDB9971}" srcId="{191ADE8C-F6A8-4041-8D20-BDC9B3884C9E}" destId="{CD4E790A-2A14-4E65-9CE5-2A905A0B78BA}" srcOrd="3" destOrd="0" parTransId="{AFFA4056-9EBE-4B5A-AA0E-DD192EE8DA3A}" sibTransId="{A0A8609E-702C-474B-A8D2-ADB2C294685E}"/>
    <dgm:cxn modelId="{9FBAF899-70E0-4295-A8F8-4928EBFD3255}" srcId="{191ADE8C-F6A8-4041-8D20-BDC9B3884C9E}" destId="{BAFEDEBB-DFE9-455A-B67D-E052FDCF2E3C}" srcOrd="1" destOrd="0" parTransId="{9169103F-6753-4220-907B-D77F64B1DAE2}" sibTransId="{6B0AEB04-E43E-4755-A15C-90C46040CD4D}"/>
    <dgm:cxn modelId="{47BB8307-B962-41AC-9440-69B8AF50A483}" type="presOf" srcId="{944AC6BC-1E7D-4307-9E2D-8BEB473496F2}" destId="{22020E55-BE04-4095-94C1-7E3645598F94}" srcOrd="0" destOrd="0" presId="urn:microsoft.com/office/officeart/2005/8/layout/process5"/>
    <dgm:cxn modelId="{4809DF88-E586-44C4-9B81-1BA9065A7753}" type="presParOf" srcId="{FEAA51F4-4B19-4542-8034-200E7793AB6D}" destId="{4196AA9D-3FDE-49AB-A926-BB5BC53C373B}" srcOrd="0" destOrd="0" presId="urn:microsoft.com/office/officeart/2005/8/layout/process5"/>
    <dgm:cxn modelId="{33D9F94E-1661-4201-A8E9-9D7CD191AB95}" type="presParOf" srcId="{FEAA51F4-4B19-4542-8034-200E7793AB6D}" destId="{22020E55-BE04-4095-94C1-7E3645598F94}" srcOrd="1" destOrd="0" presId="urn:microsoft.com/office/officeart/2005/8/layout/process5"/>
    <dgm:cxn modelId="{E74DCFDB-3E11-42F5-9B04-E0058E693CED}" type="presParOf" srcId="{22020E55-BE04-4095-94C1-7E3645598F94}" destId="{16E5C0F5-7858-4A62-9335-631AE4953823}" srcOrd="0" destOrd="0" presId="urn:microsoft.com/office/officeart/2005/8/layout/process5"/>
    <dgm:cxn modelId="{1F751969-56CA-440D-98CA-F1A292ACBDD1}" type="presParOf" srcId="{FEAA51F4-4B19-4542-8034-200E7793AB6D}" destId="{0936A7E7-9BAF-428B-8F16-C08CBBB46F56}" srcOrd="2" destOrd="0" presId="urn:microsoft.com/office/officeart/2005/8/layout/process5"/>
    <dgm:cxn modelId="{BB4F6F77-6D11-4AA5-A834-1A1217BBE34B}" type="presParOf" srcId="{FEAA51F4-4B19-4542-8034-200E7793AB6D}" destId="{FF45B896-0738-4EB5-A63D-C50CA1A23EF4}" srcOrd="3" destOrd="0" presId="urn:microsoft.com/office/officeart/2005/8/layout/process5"/>
    <dgm:cxn modelId="{EC7DCFB1-1C30-47F3-9B3D-7E9F66410888}" type="presParOf" srcId="{FF45B896-0738-4EB5-A63D-C50CA1A23EF4}" destId="{CD947EFD-0661-45C6-A520-FC63618D6B1F}" srcOrd="0" destOrd="0" presId="urn:microsoft.com/office/officeart/2005/8/layout/process5"/>
    <dgm:cxn modelId="{3DB6B4F7-D2B1-4BE3-B4BD-C82D72ED3FFC}" type="presParOf" srcId="{FEAA51F4-4B19-4542-8034-200E7793AB6D}" destId="{51A17A43-0406-477B-9999-394C4D22A047}" srcOrd="4" destOrd="0" presId="urn:microsoft.com/office/officeart/2005/8/layout/process5"/>
    <dgm:cxn modelId="{F03FF8C7-08E0-4971-B9F5-64A31B1110E2}" type="presParOf" srcId="{FEAA51F4-4B19-4542-8034-200E7793AB6D}" destId="{F8001315-C95C-45CA-8FD1-F8D20EA12EB0}" srcOrd="5" destOrd="0" presId="urn:microsoft.com/office/officeart/2005/8/layout/process5"/>
    <dgm:cxn modelId="{92CA2932-A2F7-4863-BFDC-0F0B457D339B}" type="presParOf" srcId="{F8001315-C95C-45CA-8FD1-F8D20EA12EB0}" destId="{43864DA8-0F7C-4133-AA30-385C432F7CF3}" srcOrd="0" destOrd="0" presId="urn:microsoft.com/office/officeart/2005/8/layout/process5"/>
    <dgm:cxn modelId="{2DD72555-8DC9-45C1-A2B9-ED51B04317D3}" type="presParOf" srcId="{FEAA51F4-4B19-4542-8034-200E7793AB6D}" destId="{A190CAEB-E817-4D64-90A6-69A66EC0E445}" srcOrd="6" destOrd="0" presId="urn:microsoft.com/office/officeart/2005/8/layout/process5"/>
    <dgm:cxn modelId="{203371F6-66C7-420B-9758-1F701D675D10}" type="presParOf" srcId="{FEAA51F4-4B19-4542-8034-200E7793AB6D}" destId="{742E5245-D089-448A-A95F-D6DAC384BDE1}" srcOrd="7" destOrd="0" presId="urn:microsoft.com/office/officeart/2005/8/layout/process5"/>
    <dgm:cxn modelId="{D787A226-F26A-42C0-9FAD-A2A55A4653EA}" type="presParOf" srcId="{742E5245-D089-448A-A95F-D6DAC384BDE1}" destId="{7965511B-DE2F-4A5A-87E0-0492E32E8C38}" srcOrd="0" destOrd="0" presId="urn:microsoft.com/office/officeart/2005/8/layout/process5"/>
    <dgm:cxn modelId="{B6BEE88C-77EB-4088-BF9A-8FA565876A56}" type="presParOf" srcId="{FEAA51F4-4B19-4542-8034-200E7793AB6D}" destId="{97D66B23-973D-49A1-AA26-A36115C0CC54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6AA9D-3FDE-49AB-A926-BB5BC53C373B}">
      <dsp:nvSpPr>
        <dsp:cNvPr id="0" name=""/>
        <dsp:cNvSpPr/>
      </dsp:nvSpPr>
      <dsp:spPr>
        <a:xfrm>
          <a:off x="7555" y="134149"/>
          <a:ext cx="2258210" cy="1354926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</a:rPr>
            <a:t>Infrastruktur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Lemah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7239" y="173833"/>
        <a:ext cx="2178842" cy="1275558"/>
      </dsp:txXfrm>
    </dsp:sp>
    <dsp:sp modelId="{22020E55-BE04-4095-94C1-7E3645598F94}">
      <dsp:nvSpPr>
        <dsp:cNvPr id="0" name=""/>
        <dsp:cNvSpPr/>
      </dsp:nvSpPr>
      <dsp:spPr>
        <a:xfrm>
          <a:off x="2464488" y="531594"/>
          <a:ext cx="478740" cy="560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464488" y="643601"/>
        <a:ext cx="335118" cy="336022"/>
      </dsp:txXfrm>
    </dsp:sp>
    <dsp:sp modelId="{0936A7E7-9BAF-428B-8F16-C08CBBB46F56}">
      <dsp:nvSpPr>
        <dsp:cNvPr id="0" name=""/>
        <dsp:cNvSpPr/>
      </dsp:nvSpPr>
      <dsp:spPr>
        <a:xfrm>
          <a:off x="3169050" y="134149"/>
          <a:ext cx="2258210" cy="1354926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</a:rPr>
            <a:t>Biaya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Logistik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Tinggi</a:t>
          </a:r>
          <a:endParaRPr lang="en-US" sz="2000" kern="1200" dirty="0"/>
        </a:p>
      </dsp:txBody>
      <dsp:txXfrm>
        <a:off x="3208734" y="173833"/>
        <a:ext cx="2178842" cy="1275558"/>
      </dsp:txXfrm>
    </dsp:sp>
    <dsp:sp modelId="{FF45B896-0738-4EB5-A63D-C50CA1A23EF4}">
      <dsp:nvSpPr>
        <dsp:cNvPr id="0" name=""/>
        <dsp:cNvSpPr/>
      </dsp:nvSpPr>
      <dsp:spPr>
        <a:xfrm>
          <a:off x="5625983" y="531594"/>
          <a:ext cx="478740" cy="560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625983" y="643601"/>
        <a:ext cx="335118" cy="336022"/>
      </dsp:txXfrm>
    </dsp:sp>
    <dsp:sp modelId="{51A17A43-0406-477B-9999-394C4D22A047}">
      <dsp:nvSpPr>
        <dsp:cNvPr id="0" name=""/>
        <dsp:cNvSpPr/>
      </dsp:nvSpPr>
      <dsp:spPr>
        <a:xfrm>
          <a:off x="6330545" y="134149"/>
          <a:ext cx="2258210" cy="1354926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</a:rPr>
            <a:t>Harga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Barang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Mahal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6370229" y="173833"/>
        <a:ext cx="2178842" cy="1275558"/>
      </dsp:txXfrm>
    </dsp:sp>
    <dsp:sp modelId="{F8001315-C95C-45CA-8FD1-F8D20EA12EB0}">
      <dsp:nvSpPr>
        <dsp:cNvPr id="0" name=""/>
        <dsp:cNvSpPr/>
      </dsp:nvSpPr>
      <dsp:spPr>
        <a:xfrm rot="5400000">
          <a:off x="7220280" y="1647151"/>
          <a:ext cx="478740" cy="560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-5400000">
        <a:off x="7291639" y="1687799"/>
        <a:ext cx="336022" cy="335118"/>
      </dsp:txXfrm>
    </dsp:sp>
    <dsp:sp modelId="{A190CAEB-E817-4D64-90A6-69A66EC0E445}">
      <dsp:nvSpPr>
        <dsp:cNvPr id="0" name=""/>
        <dsp:cNvSpPr/>
      </dsp:nvSpPr>
      <dsp:spPr>
        <a:xfrm>
          <a:off x="6330545" y="2392360"/>
          <a:ext cx="2258210" cy="1354926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Investor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</a:rPr>
            <a:t>Berkurang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6370229" y="2432044"/>
        <a:ext cx="2178842" cy="1275558"/>
      </dsp:txXfrm>
    </dsp:sp>
    <dsp:sp modelId="{742E5245-D089-448A-A95F-D6DAC384BDE1}">
      <dsp:nvSpPr>
        <dsp:cNvPr id="0" name=""/>
        <dsp:cNvSpPr/>
      </dsp:nvSpPr>
      <dsp:spPr>
        <a:xfrm rot="10800000">
          <a:off x="5653082" y="2789805"/>
          <a:ext cx="478740" cy="560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5796704" y="2901812"/>
        <a:ext cx="335118" cy="336022"/>
      </dsp:txXfrm>
    </dsp:sp>
    <dsp:sp modelId="{97D66B23-973D-49A1-AA26-A36115C0CC54}">
      <dsp:nvSpPr>
        <dsp:cNvPr id="0" name=""/>
        <dsp:cNvSpPr/>
      </dsp:nvSpPr>
      <dsp:spPr>
        <a:xfrm>
          <a:off x="3169050" y="2392360"/>
          <a:ext cx="2258210" cy="1354926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</a:rPr>
            <a:t>Perekonomian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Melemah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208734" y="2432044"/>
        <a:ext cx="2178842" cy="1275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457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945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6647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227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572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116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179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17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454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73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73376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2009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83990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6693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2359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863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8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686088"/>
          </a:xfrm>
        </p:spPr>
        <p:txBody>
          <a:bodyPr>
            <a:normAutofit fontScale="77500" lnSpcReduction="20000"/>
          </a:bodyPr>
          <a:lstStyle/>
          <a:p>
            <a:pPr algn="ctr"/>
            <a:endParaRPr lang="id-ID" sz="2000" b="1" dirty="0" smtClean="0"/>
          </a:p>
          <a:p>
            <a:pPr algn="ctr"/>
            <a:r>
              <a:rPr lang="id-ID" sz="2200" b="1" dirty="0" smtClean="0">
                <a:solidFill>
                  <a:schemeClr val="tx1"/>
                </a:solidFill>
              </a:rPr>
              <a:t>Drs.H.Triwuryanto</a:t>
            </a:r>
            <a:r>
              <a:rPr lang="en-US" sz="2200" b="1" dirty="0" smtClean="0">
                <a:solidFill>
                  <a:schemeClr val="tx1"/>
                </a:solidFill>
              </a:rPr>
              <a:t>, MT.</a:t>
            </a:r>
          </a:p>
          <a:p>
            <a:pPr algn="ctr"/>
            <a:endParaRPr lang="en-US" sz="2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DOSEN TEKNIK SIPIL </a:t>
            </a:r>
          </a:p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STTNAS</a:t>
            </a:r>
            <a:endParaRPr lang="en-US" sz="2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8556" y="718449"/>
            <a:ext cx="2303958" cy="2109068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xmlns="" val="399753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 INFRASTRUKTUR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fisik</a:t>
            </a:r>
            <a:r>
              <a:rPr lang="en-US" b="1" dirty="0" smtClean="0"/>
              <a:t> yang </a:t>
            </a:r>
            <a:r>
              <a:rPr lang="en-US" b="1" dirty="0" err="1" smtClean="0"/>
              <a:t>menyediakan</a:t>
            </a:r>
            <a:r>
              <a:rPr lang="en-US" b="1" dirty="0" smtClean="0"/>
              <a:t> </a:t>
            </a:r>
            <a:r>
              <a:rPr lang="en-US" b="1" dirty="0" err="1" smtClean="0"/>
              <a:t>sarana</a:t>
            </a:r>
            <a:r>
              <a:rPr lang="en-US" b="1" dirty="0" smtClean="0"/>
              <a:t> </a:t>
            </a:r>
            <a:r>
              <a:rPr lang="en-US" b="1" dirty="0" err="1" smtClean="0"/>
              <a:t>transportasi</a:t>
            </a:r>
            <a:r>
              <a:rPr lang="en-US" b="1" dirty="0" smtClean="0"/>
              <a:t>, </a:t>
            </a:r>
            <a:r>
              <a:rPr lang="en-US" b="1" dirty="0" err="1" smtClean="0"/>
              <a:t>drainase</a:t>
            </a:r>
            <a:r>
              <a:rPr lang="en-US" b="1" dirty="0" smtClean="0"/>
              <a:t>, </a:t>
            </a:r>
            <a:r>
              <a:rPr lang="en-US" b="1" dirty="0" err="1" smtClean="0"/>
              <a:t>pengairan</a:t>
            </a:r>
            <a:r>
              <a:rPr lang="en-US" b="1" dirty="0" smtClean="0"/>
              <a:t>, </a:t>
            </a:r>
            <a:r>
              <a:rPr lang="en-US" b="1" dirty="0" err="1" smtClean="0"/>
              <a:t>bangunan</a:t>
            </a:r>
            <a:r>
              <a:rPr lang="en-US" b="1" dirty="0" smtClean="0"/>
              <a:t> </a:t>
            </a:r>
            <a:r>
              <a:rPr lang="en-US" b="1" dirty="0" err="1" smtClean="0"/>
              <a:t>gedung</a:t>
            </a:r>
            <a:r>
              <a:rPr lang="en-US" b="1" dirty="0" smtClean="0"/>
              <a:t> </a:t>
            </a:r>
            <a:r>
              <a:rPr lang="en-US" b="1" dirty="0" err="1" smtClean="0"/>
              <a:t>serta</a:t>
            </a:r>
            <a:r>
              <a:rPr lang="en-US" b="1" dirty="0" smtClean="0"/>
              <a:t> </a:t>
            </a:r>
            <a:r>
              <a:rPr lang="en-US" b="1" dirty="0" err="1" smtClean="0"/>
              <a:t>fasilitas</a:t>
            </a:r>
            <a:r>
              <a:rPr lang="en-US" b="1" dirty="0" smtClean="0"/>
              <a:t> </a:t>
            </a:r>
            <a:r>
              <a:rPr lang="en-US" b="1" dirty="0" err="1" smtClean="0"/>
              <a:t>publik</a:t>
            </a:r>
            <a:r>
              <a:rPr lang="en-US" b="1" dirty="0" smtClean="0"/>
              <a:t> </a:t>
            </a:r>
            <a:r>
              <a:rPr lang="en-US" b="1" dirty="0" err="1" smtClean="0"/>
              <a:t>lainnya</a:t>
            </a:r>
            <a:r>
              <a:rPr lang="en-US" b="1" dirty="0" smtClean="0"/>
              <a:t>, yang </a:t>
            </a:r>
            <a:r>
              <a:rPr lang="en-US" b="1" dirty="0" err="1" smtClean="0"/>
              <a:t>mana</a:t>
            </a:r>
            <a:r>
              <a:rPr lang="en-US" b="1" dirty="0" smtClean="0"/>
              <a:t> </a:t>
            </a:r>
            <a:r>
              <a:rPr lang="en-US" b="1" dirty="0" err="1" smtClean="0"/>
              <a:t>sarana</a:t>
            </a:r>
            <a:r>
              <a:rPr lang="en-US" b="1" dirty="0" smtClean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 </a:t>
            </a:r>
            <a:r>
              <a:rPr lang="en-US" b="1" dirty="0" err="1" smtClean="0"/>
              <a:t>dibutuhkan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memenuhi</a:t>
            </a:r>
            <a:r>
              <a:rPr lang="en-US" b="1" dirty="0" smtClean="0"/>
              <a:t> </a:t>
            </a:r>
            <a:r>
              <a:rPr lang="en-US" b="1" dirty="0" err="1" smtClean="0"/>
              <a:t>berbagai</a:t>
            </a:r>
            <a:r>
              <a:rPr lang="en-US" b="1" dirty="0" smtClean="0"/>
              <a:t> </a:t>
            </a:r>
            <a:r>
              <a:rPr lang="en-US" b="1" dirty="0" err="1" smtClean="0"/>
              <a:t>kebutuhan</a:t>
            </a:r>
            <a:r>
              <a:rPr lang="en-US" b="1" dirty="0" smtClean="0"/>
              <a:t> </a:t>
            </a:r>
            <a:r>
              <a:rPr lang="en-US" b="1" dirty="0" err="1" smtClean="0"/>
              <a:t>dasar</a:t>
            </a:r>
            <a:r>
              <a:rPr lang="en-US" b="1" dirty="0" smtClean="0"/>
              <a:t> </a:t>
            </a:r>
            <a:r>
              <a:rPr lang="en-US" b="1" dirty="0" err="1" smtClean="0"/>
              <a:t>manusia</a:t>
            </a:r>
            <a:r>
              <a:rPr lang="en-US" b="1" dirty="0" smtClean="0"/>
              <a:t> </a:t>
            </a:r>
            <a:r>
              <a:rPr lang="en-US" b="1" dirty="0" err="1" smtClean="0"/>
              <a:t>baik</a:t>
            </a:r>
            <a:r>
              <a:rPr lang="en-US" b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kebutuhan</a:t>
            </a:r>
            <a:r>
              <a:rPr lang="en-US" b="1" dirty="0" smtClean="0"/>
              <a:t> </a:t>
            </a:r>
            <a:r>
              <a:rPr lang="en-US" b="1" dirty="0" err="1" smtClean="0"/>
              <a:t>ekonomi</a:t>
            </a:r>
            <a:r>
              <a:rPr lang="en-US" b="1" dirty="0" smtClean="0"/>
              <a:t> </a:t>
            </a:r>
            <a:r>
              <a:rPr lang="en-US" b="1" dirty="0" err="1" smtClean="0"/>
              <a:t>maupun</a:t>
            </a:r>
            <a:r>
              <a:rPr lang="en-US" b="1" dirty="0" smtClean="0"/>
              <a:t> </a:t>
            </a:r>
            <a:r>
              <a:rPr lang="en-US" b="1" dirty="0" err="1" smtClean="0"/>
              <a:t>kebutuhan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27243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KATEGORI INFRASTRUKTUR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jalan</a:t>
            </a:r>
            <a:r>
              <a:rPr lang="en-US" b="1" dirty="0"/>
              <a:t> (</a:t>
            </a:r>
            <a:r>
              <a:rPr lang="en-US" b="1" dirty="0" err="1"/>
              <a:t>jalan</a:t>
            </a:r>
            <a:r>
              <a:rPr lang="en-US" b="1" dirty="0"/>
              <a:t>, </a:t>
            </a:r>
            <a:r>
              <a:rPr lang="en-US" b="1" dirty="0" err="1"/>
              <a:t>jalan</a:t>
            </a:r>
            <a:r>
              <a:rPr lang="en-US" b="1" dirty="0"/>
              <a:t> </a:t>
            </a:r>
            <a:r>
              <a:rPr lang="en-US" b="1" dirty="0" err="1"/>
              <a:t>raya</a:t>
            </a:r>
            <a:r>
              <a:rPr lang="en-US" b="1" dirty="0"/>
              <a:t>, </a:t>
            </a:r>
            <a:r>
              <a:rPr lang="en-US" b="1" dirty="0" err="1"/>
              <a:t>jembatan</a:t>
            </a:r>
            <a:r>
              <a:rPr lang="en-US" b="1" dirty="0"/>
              <a:t>);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transportasi</a:t>
            </a:r>
            <a:r>
              <a:rPr lang="en-US" b="1" dirty="0"/>
              <a:t> (transit, </a:t>
            </a:r>
            <a:r>
              <a:rPr lang="en-US" b="1" dirty="0" err="1"/>
              <a:t>jalan</a:t>
            </a:r>
            <a:r>
              <a:rPr lang="en-US" b="1" dirty="0"/>
              <a:t> </a:t>
            </a:r>
            <a:r>
              <a:rPr lang="en-US" b="1" dirty="0" err="1"/>
              <a:t>rel</a:t>
            </a:r>
            <a:r>
              <a:rPr lang="en-US" b="1" dirty="0"/>
              <a:t>, </a:t>
            </a:r>
            <a:r>
              <a:rPr lang="en-US" b="1" dirty="0" err="1"/>
              <a:t>pelabuhan</a:t>
            </a:r>
            <a:r>
              <a:rPr lang="en-US" b="1" dirty="0"/>
              <a:t>, </a:t>
            </a:r>
            <a:r>
              <a:rPr lang="en-US" b="1" dirty="0" err="1"/>
              <a:t>bandar</a:t>
            </a:r>
            <a:r>
              <a:rPr lang="en-US" b="1" dirty="0"/>
              <a:t> </a:t>
            </a:r>
            <a:r>
              <a:rPr lang="en-US" b="1" dirty="0" err="1"/>
              <a:t>udara</a:t>
            </a:r>
            <a:r>
              <a:rPr lang="en-US" b="1" dirty="0"/>
              <a:t>);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air (air </a:t>
            </a:r>
            <a:r>
              <a:rPr lang="en-US" b="1" dirty="0" err="1"/>
              <a:t>bersih</a:t>
            </a:r>
            <a:r>
              <a:rPr lang="en-US" b="1" dirty="0"/>
              <a:t>, air </a:t>
            </a:r>
            <a:r>
              <a:rPr lang="en-US" b="1" dirty="0" err="1"/>
              <a:t>kotor</a:t>
            </a:r>
            <a:r>
              <a:rPr lang="en-US" b="1" dirty="0"/>
              <a:t>, </a:t>
            </a:r>
            <a:r>
              <a:rPr lang="en-US" b="1" dirty="0" err="1"/>
              <a:t>semua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air, </a:t>
            </a:r>
            <a:r>
              <a:rPr lang="en-US" b="1" dirty="0" err="1"/>
              <a:t>termasuk</a:t>
            </a:r>
            <a:r>
              <a:rPr lang="en-US" b="1" dirty="0"/>
              <a:t> </a:t>
            </a:r>
            <a:r>
              <a:rPr lang="en-US" b="1" dirty="0" err="1"/>
              <a:t>jalan</a:t>
            </a:r>
            <a:r>
              <a:rPr lang="en-US" b="1" dirty="0"/>
              <a:t> air);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manajemen</a:t>
            </a:r>
            <a:r>
              <a:rPr lang="en-US" b="1" dirty="0"/>
              <a:t> </a:t>
            </a:r>
            <a:r>
              <a:rPr lang="en-US" b="1" dirty="0" err="1"/>
              <a:t>limbah</a:t>
            </a:r>
            <a:r>
              <a:rPr lang="en-US" b="1" dirty="0"/>
              <a:t> (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manajemen</a:t>
            </a:r>
            <a:r>
              <a:rPr lang="en-US" b="1" dirty="0"/>
              <a:t> </a:t>
            </a:r>
            <a:r>
              <a:rPr lang="en-US" b="1" dirty="0" err="1"/>
              <a:t>limbah</a:t>
            </a:r>
            <a:r>
              <a:rPr lang="en-US" b="1" dirty="0"/>
              <a:t> </a:t>
            </a:r>
            <a:r>
              <a:rPr lang="en-US" b="1" dirty="0" err="1"/>
              <a:t>padat</a:t>
            </a:r>
            <a:r>
              <a:rPr lang="en-US" b="1" dirty="0"/>
              <a:t>);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bangunan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fasilitas</a:t>
            </a:r>
            <a:r>
              <a:rPr lang="en-US" b="1" dirty="0"/>
              <a:t> </a:t>
            </a:r>
            <a:r>
              <a:rPr lang="en-US" b="1" dirty="0" err="1"/>
              <a:t>olahraga</a:t>
            </a:r>
            <a:r>
              <a:rPr lang="en-US" b="1" dirty="0"/>
              <a:t> </a:t>
            </a:r>
            <a:r>
              <a:rPr lang="en-US" b="1" dirty="0" err="1"/>
              <a:t>luar</a:t>
            </a:r>
            <a:r>
              <a:rPr lang="en-US" b="1" dirty="0"/>
              <a:t>;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Kelompok</a:t>
            </a:r>
            <a:r>
              <a:rPr lang="en-US" b="1" dirty="0"/>
              <a:t> </a:t>
            </a:r>
            <a:r>
              <a:rPr lang="en-US" b="1" dirty="0" err="1"/>
              <a:t>produksi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distribusi</a:t>
            </a:r>
            <a:r>
              <a:rPr lang="en-US" b="1" dirty="0"/>
              <a:t> </a:t>
            </a:r>
            <a:r>
              <a:rPr lang="en-US" b="1" dirty="0" err="1"/>
              <a:t>energi</a:t>
            </a:r>
            <a:r>
              <a:rPr lang="en-US" b="1" dirty="0"/>
              <a:t> (</a:t>
            </a:r>
            <a:r>
              <a:rPr lang="en-US" b="1" dirty="0" err="1"/>
              <a:t>listrik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gas</a:t>
            </a:r>
            <a:r>
              <a:rPr lang="en-US" b="1" dirty="0" smtClean="0"/>
              <a:t>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8195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INFRASTRUKTUR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INFRASTRUKTUR KERAS </a:t>
            </a:r>
            <a:r>
              <a:rPr lang="en-US" b="1" dirty="0" err="1" smtClean="0"/>
              <a:t>merupakan</a:t>
            </a:r>
            <a:r>
              <a:rPr lang="en-US" b="1" dirty="0" smtClean="0"/>
              <a:t> </a:t>
            </a:r>
            <a:r>
              <a:rPr lang="en-US" b="1" dirty="0" err="1"/>
              <a:t>infrastruktur</a:t>
            </a:r>
            <a:r>
              <a:rPr lang="en-US" b="1" dirty="0"/>
              <a:t> yang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fisik</a:t>
            </a:r>
            <a:r>
              <a:rPr lang="en-US" b="1" dirty="0"/>
              <a:t> yang </a:t>
            </a:r>
            <a:r>
              <a:rPr lang="en-US" b="1" dirty="0" err="1"/>
              <a:t>nyata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  <a:r>
              <a:rPr lang="en-US" b="1" dirty="0" err="1"/>
              <a:t>memang</a:t>
            </a:r>
            <a:r>
              <a:rPr lang="en-US" b="1" dirty="0"/>
              <a:t> </a:t>
            </a:r>
            <a:r>
              <a:rPr lang="en-US" b="1" dirty="0" err="1"/>
              <a:t>berasal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fisik</a:t>
            </a:r>
            <a:r>
              <a:rPr lang="en-US" b="1" dirty="0"/>
              <a:t> yang </a:t>
            </a:r>
            <a:r>
              <a:rPr lang="en-US" b="1" dirty="0" err="1"/>
              <a:t>dimilikinya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.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yang paling </a:t>
            </a:r>
            <a:r>
              <a:rPr lang="en-US" b="1" dirty="0" err="1"/>
              <a:t>banyak</a:t>
            </a:r>
            <a:r>
              <a:rPr lang="en-US" b="1" dirty="0"/>
              <a:t> </a:t>
            </a:r>
            <a:r>
              <a:rPr lang="en-US" b="1" dirty="0" err="1"/>
              <a:t>berkaitan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kepentingan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b="1" dirty="0"/>
              <a:t>. </a:t>
            </a:r>
            <a:r>
              <a:rPr lang="en-US" b="1" dirty="0" err="1"/>
              <a:t>Kebanyakan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b="1" dirty="0"/>
              <a:t> </a:t>
            </a:r>
            <a:r>
              <a:rPr lang="en-US" b="1" dirty="0" err="1"/>
              <a:t>juga</a:t>
            </a:r>
            <a:r>
              <a:rPr lang="en-US" b="1" dirty="0"/>
              <a:t> </a:t>
            </a:r>
            <a:r>
              <a:rPr lang="en-US" b="1" dirty="0" err="1"/>
              <a:t>mengartikan</a:t>
            </a:r>
            <a:r>
              <a:rPr lang="en-US" b="1" dirty="0"/>
              <a:t> kata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. </a:t>
            </a:r>
            <a:r>
              <a:rPr lang="en-US" b="1" dirty="0" err="1"/>
              <a:t>Beberapa</a:t>
            </a:r>
            <a:r>
              <a:rPr lang="en-US" b="1" dirty="0"/>
              <a:t> </a:t>
            </a:r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bandara</a:t>
            </a:r>
            <a:r>
              <a:rPr lang="en-US" b="1" dirty="0"/>
              <a:t>, </a:t>
            </a:r>
            <a:r>
              <a:rPr lang="en-US" b="1" dirty="0" err="1"/>
              <a:t>kereta</a:t>
            </a:r>
            <a:r>
              <a:rPr lang="en-US" b="1" dirty="0"/>
              <a:t> </a:t>
            </a:r>
            <a:r>
              <a:rPr lang="en-US" b="1" dirty="0" err="1"/>
              <a:t>api</a:t>
            </a:r>
            <a:r>
              <a:rPr lang="en-US" b="1" dirty="0"/>
              <a:t>, </a:t>
            </a:r>
            <a:r>
              <a:rPr lang="en-US" b="1" dirty="0" err="1"/>
              <a:t>pelabuhan</a:t>
            </a:r>
            <a:r>
              <a:rPr lang="en-US" b="1" dirty="0"/>
              <a:t>, </a:t>
            </a:r>
            <a:r>
              <a:rPr lang="en-US" b="1" dirty="0" err="1"/>
              <a:t>dermaga</a:t>
            </a:r>
            <a:r>
              <a:rPr lang="en-US" b="1" dirty="0"/>
              <a:t>, </a:t>
            </a:r>
            <a:r>
              <a:rPr lang="en-US" b="1" dirty="0" err="1"/>
              <a:t>saluran</a:t>
            </a:r>
            <a:r>
              <a:rPr lang="en-US" b="1" dirty="0"/>
              <a:t> </a:t>
            </a:r>
            <a:r>
              <a:rPr lang="en-US" b="1" dirty="0" err="1"/>
              <a:t>irigasi</a:t>
            </a:r>
            <a:r>
              <a:rPr lang="en-US" b="1" dirty="0"/>
              <a:t>, got, </a:t>
            </a:r>
            <a:r>
              <a:rPr lang="en-US" b="1" dirty="0" err="1"/>
              <a:t>bendungan</a:t>
            </a:r>
            <a:r>
              <a:rPr lang="en-US" b="1" dirty="0"/>
              <a:t>, </a:t>
            </a:r>
            <a:r>
              <a:rPr lang="en-US" b="1" dirty="0" err="1"/>
              <a:t>jalan</a:t>
            </a:r>
            <a:r>
              <a:rPr lang="en-US" b="1" dirty="0"/>
              <a:t> </a:t>
            </a:r>
            <a:r>
              <a:rPr lang="en-US" b="1" dirty="0" err="1"/>
              <a:t>raya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lain – lain.</a:t>
            </a:r>
          </a:p>
        </p:txBody>
      </p:sp>
    </p:spTree>
    <p:extLst>
      <p:ext uri="{BB962C8B-B14F-4D97-AF65-F5344CB8AC3E}">
        <p14:creationId xmlns:p14="http://schemas.microsoft.com/office/powerpoint/2010/main" xmlns="" val="2283070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INFRASTRUKTUR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537" y="1940312"/>
            <a:ext cx="9322419" cy="410105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INFRASTRUKTUR KERAS NON FISIK </a:t>
            </a:r>
            <a:r>
              <a:rPr lang="en-US" b="1" dirty="0" err="1" smtClean="0"/>
              <a:t>merupakan</a:t>
            </a:r>
            <a:r>
              <a:rPr lang="en-US" b="1" dirty="0" smtClean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yang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fisik</a:t>
            </a:r>
            <a:r>
              <a:rPr lang="en-US" b="1" dirty="0"/>
              <a:t> yang </a:t>
            </a:r>
            <a:r>
              <a:rPr lang="en-US" b="1" dirty="0" err="1"/>
              <a:t>nyata</a:t>
            </a:r>
            <a:r>
              <a:rPr lang="en-US" b="1" dirty="0"/>
              <a:t>/</a:t>
            </a:r>
            <a:r>
              <a:rPr lang="en-US" b="1" dirty="0" err="1"/>
              <a:t>jelas</a:t>
            </a:r>
            <a:r>
              <a:rPr lang="en-US" b="1" dirty="0"/>
              <a:t>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berguna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mendukung</a:t>
            </a:r>
            <a:r>
              <a:rPr lang="en-US" b="1" dirty="0"/>
              <a:t> </a:t>
            </a:r>
            <a:r>
              <a:rPr lang="en-US" b="1" dirty="0" err="1"/>
              <a:t>keberadaan</a:t>
            </a:r>
            <a:r>
              <a:rPr lang="en-US" b="1" dirty="0"/>
              <a:t> </a:t>
            </a:r>
            <a:r>
              <a:rPr lang="en-US" b="1" dirty="0" err="1"/>
              <a:t>infrastuktur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.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non </a:t>
            </a:r>
            <a:r>
              <a:rPr lang="en-US" b="1" dirty="0" err="1"/>
              <a:t>fisik</a:t>
            </a:r>
            <a:r>
              <a:rPr lang="en-US" b="1" dirty="0"/>
              <a:t> </a:t>
            </a:r>
            <a:r>
              <a:rPr lang="en-US" b="1" dirty="0" err="1"/>
              <a:t>sangat</a:t>
            </a:r>
            <a:r>
              <a:rPr lang="en-US" b="1" dirty="0"/>
              <a:t> </a:t>
            </a:r>
            <a:r>
              <a:rPr lang="en-US" b="1" dirty="0" err="1"/>
              <a:t>berkaitan</a:t>
            </a:r>
            <a:r>
              <a:rPr lang="en-US" b="1" dirty="0"/>
              <a:t> </a:t>
            </a:r>
            <a:r>
              <a:rPr lang="en-US" b="1" dirty="0" err="1"/>
              <a:t>erat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permasalahan</a:t>
            </a:r>
            <a:r>
              <a:rPr lang="en-US" b="1" dirty="0"/>
              <a:t> </a:t>
            </a:r>
            <a:r>
              <a:rPr lang="en-US" b="1" dirty="0" err="1"/>
              <a:t>kepuasan</a:t>
            </a:r>
            <a:r>
              <a:rPr lang="en-US" b="1" dirty="0"/>
              <a:t> </a:t>
            </a:r>
            <a:r>
              <a:rPr lang="en-US" b="1" dirty="0" err="1"/>
              <a:t>publik</a:t>
            </a:r>
            <a:r>
              <a:rPr lang="en-US" b="1" dirty="0"/>
              <a:t>.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non </a:t>
            </a:r>
            <a:r>
              <a:rPr lang="en-US" b="1" dirty="0" err="1"/>
              <a:t>fisik</a:t>
            </a:r>
            <a:r>
              <a:rPr lang="en-US" b="1" dirty="0"/>
              <a:t> </a:t>
            </a:r>
            <a:r>
              <a:rPr lang="en-US" b="1" dirty="0" err="1"/>
              <a:t>biasanya</a:t>
            </a:r>
            <a:r>
              <a:rPr lang="en-US" b="1" dirty="0"/>
              <a:t>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bisa</a:t>
            </a:r>
            <a:r>
              <a:rPr lang="en-US" b="1" dirty="0"/>
              <a:t> </a:t>
            </a:r>
            <a:r>
              <a:rPr lang="en-US" b="1" dirty="0" err="1"/>
              <a:t>dirasakan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  <a:r>
              <a:rPr lang="en-US" b="1" dirty="0" err="1"/>
              <a:t>ketika</a:t>
            </a:r>
            <a:r>
              <a:rPr lang="en-US" b="1" dirty="0"/>
              <a:t> </a:t>
            </a:r>
            <a:r>
              <a:rPr lang="en-US" b="1" dirty="0" err="1"/>
              <a:t>digabungkan</a:t>
            </a:r>
            <a:r>
              <a:rPr lang="en-US" b="1" dirty="0"/>
              <a:t> </a:t>
            </a:r>
            <a:r>
              <a:rPr lang="en-US" b="1" dirty="0" err="1"/>
              <a:t>ataupun</a:t>
            </a:r>
            <a:r>
              <a:rPr lang="en-US" b="1" dirty="0"/>
              <a:t> </a:t>
            </a:r>
            <a:r>
              <a:rPr lang="en-US" b="1" dirty="0" err="1"/>
              <a:t>digunakan</a:t>
            </a:r>
            <a:r>
              <a:rPr lang="en-US" b="1" dirty="0"/>
              <a:t> </a:t>
            </a:r>
            <a:r>
              <a:rPr lang="en-US" b="1" dirty="0" err="1"/>
              <a:t>bersama-sama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</a:t>
            </a:r>
            <a:r>
              <a:rPr lang="en-US" b="1" dirty="0" err="1"/>
              <a:t>ataupun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lunak</a:t>
            </a:r>
            <a:r>
              <a:rPr lang="en-US" b="1" dirty="0"/>
              <a:t>. </a:t>
            </a:r>
            <a:r>
              <a:rPr lang="en-US" b="1" dirty="0" err="1"/>
              <a:t>Beberapa</a:t>
            </a:r>
            <a:r>
              <a:rPr lang="en-US" b="1" dirty="0"/>
              <a:t> </a:t>
            </a:r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keras</a:t>
            </a:r>
            <a:r>
              <a:rPr lang="en-US" b="1" dirty="0"/>
              <a:t> non </a:t>
            </a:r>
            <a:r>
              <a:rPr lang="en-US" b="1" dirty="0" err="1"/>
              <a:t>fisik</a:t>
            </a:r>
            <a:r>
              <a:rPr lang="en-US" b="1" dirty="0"/>
              <a:t>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pasokan</a:t>
            </a:r>
            <a:r>
              <a:rPr lang="en-US" b="1" dirty="0"/>
              <a:t> </a:t>
            </a:r>
            <a:r>
              <a:rPr lang="en-US" b="1" dirty="0" err="1"/>
              <a:t>listrik</a:t>
            </a:r>
            <a:r>
              <a:rPr lang="en-US" b="1" dirty="0"/>
              <a:t>, </a:t>
            </a:r>
            <a:r>
              <a:rPr lang="en-US" b="1" dirty="0" err="1"/>
              <a:t>ketersediaan</a:t>
            </a:r>
            <a:r>
              <a:rPr lang="en-US" b="1" dirty="0"/>
              <a:t> air </a:t>
            </a:r>
            <a:r>
              <a:rPr lang="en-US" b="1" dirty="0" err="1"/>
              <a:t>bersih</a:t>
            </a:r>
            <a:r>
              <a:rPr lang="en-US" b="1" dirty="0"/>
              <a:t>, </a:t>
            </a:r>
            <a:r>
              <a:rPr lang="en-US" b="1" dirty="0" err="1"/>
              <a:t>jaringan</a:t>
            </a:r>
            <a:r>
              <a:rPr lang="en-US" b="1" dirty="0"/>
              <a:t> </a:t>
            </a:r>
            <a:r>
              <a:rPr lang="en-US" b="1" dirty="0" err="1"/>
              <a:t>pipa</a:t>
            </a:r>
            <a:r>
              <a:rPr lang="en-US" b="1" dirty="0"/>
              <a:t> </a:t>
            </a:r>
            <a:r>
              <a:rPr lang="en-US" b="1" dirty="0" err="1"/>
              <a:t>penyalur</a:t>
            </a:r>
            <a:r>
              <a:rPr lang="en-US" b="1" dirty="0"/>
              <a:t>, </a:t>
            </a:r>
            <a:r>
              <a:rPr lang="en-US" b="1" dirty="0" err="1"/>
              <a:t>jaringan</a:t>
            </a:r>
            <a:r>
              <a:rPr lang="en-US" b="1" dirty="0"/>
              <a:t> </a:t>
            </a:r>
            <a:r>
              <a:rPr lang="en-US" b="1" dirty="0" err="1"/>
              <a:t>komunikasi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internet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telepon</a:t>
            </a:r>
            <a:r>
              <a:rPr lang="en-US" b="1" dirty="0"/>
              <a:t>, </a:t>
            </a:r>
            <a:r>
              <a:rPr lang="en-US" b="1" dirty="0" err="1"/>
              <a:t>ketersediaan</a:t>
            </a:r>
            <a:r>
              <a:rPr lang="en-US" b="1" dirty="0"/>
              <a:t> </a:t>
            </a:r>
            <a:r>
              <a:rPr lang="en-US" b="1" dirty="0" err="1"/>
              <a:t>saluran</a:t>
            </a:r>
            <a:r>
              <a:rPr lang="en-US" b="1" dirty="0"/>
              <a:t> gas, </a:t>
            </a:r>
            <a:r>
              <a:rPr lang="en-US" b="1" dirty="0" err="1"/>
              <a:t>pasokan</a:t>
            </a:r>
            <a:r>
              <a:rPr lang="en-US" b="1" dirty="0"/>
              <a:t> </a:t>
            </a:r>
            <a:r>
              <a:rPr lang="en-US" b="1" dirty="0" err="1"/>
              <a:t>energi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lain – lain.</a:t>
            </a:r>
          </a:p>
        </p:txBody>
      </p:sp>
    </p:spTree>
    <p:extLst>
      <p:ext uri="{BB962C8B-B14F-4D97-AF65-F5344CB8AC3E}">
        <p14:creationId xmlns:p14="http://schemas.microsoft.com/office/powerpoint/2010/main" xmlns="" val="2206357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INFRASTRUKTUR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INFRASTRUKTUR LUNAK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/>
              <a:t>infrastruktur</a:t>
            </a:r>
            <a:r>
              <a:rPr lang="en-US" b="1" dirty="0"/>
              <a:t> yang </a:t>
            </a:r>
            <a:r>
              <a:rPr lang="en-US" b="1" dirty="0" err="1"/>
              <a:t>berbentuk</a:t>
            </a:r>
            <a:r>
              <a:rPr lang="en-US" b="1" dirty="0"/>
              <a:t> </a:t>
            </a:r>
            <a:r>
              <a:rPr lang="en-US" b="1" dirty="0" err="1"/>
              <a:t>kelembagaan</a:t>
            </a:r>
            <a:r>
              <a:rPr lang="en-US" b="1" dirty="0"/>
              <a:t> </a:t>
            </a:r>
            <a:r>
              <a:rPr lang="en-US" b="1" dirty="0" err="1"/>
              <a:t>ataupun</a:t>
            </a:r>
            <a:r>
              <a:rPr lang="en-US" b="1" dirty="0"/>
              <a:t> </a:t>
            </a:r>
            <a:r>
              <a:rPr lang="en-US" b="1" dirty="0" err="1"/>
              <a:t>kerangka</a:t>
            </a:r>
            <a:r>
              <a:rPr lang="en-US" b="1" dirty="0"/>
              <a:t> </a:t>
            </a:r>
            <a:r>
              <a:rPr lang="en-US" b="1" dirty="0" err="1"/>
              <a:t>institusional</a:t>
            </a:r>
            <a:r>
              <a:rPr lang="en-US" b="1" dirty="0"/>
              <a:t>. </a:t>
            </a:r>
            <a:r>
              <a:rPr lang="en-US" b="1" dirty="0" err="1" smtClean="0"/>
              <a:t>Infrastruktur</a:t>
            </a:r>
            <a:r>
              <a:rPr lang="en-US" b="1" dirty="0" smtClean="0"/>
              <a:t> </a:t>
            </a:r>
            <a:r>
              <a:rPr lang="en-US" b="1" dirty="0" err="1"/>
              <a:t>lunak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dasarnya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dibangun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memperhatikan</a:t>
            </a:r>
            <a:r>
              <a:rPr lang="en-US" b="1" dirty="0"/>
              <a:t> </a:t>
            </a:r>
            <a:r>
              <a:rPr lang="en-US" b="1" dirty="0" err="1"/>
              <a:t>berbagai</a:t>
            </a:r>
            <a:r>
              <a:rPr lang="en-US" b="1" dirty="0"/>
              <a:t> </a:t>
            </a:r>
            <a:r>
              <a:rPr lang="en-US" b="1" dirty="0" err="1"/>
              <a:t>macam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norma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budaya</a:t>
            </a:r>
            <a:r>
              <a:rPr lang="en-US" b="1" dirty="0"/>
              <a:t>, </a:t>
            </a:r>
            <a:r>
              <a:rPr lang="en-US" b="1" dirty="0" err="1"/>
              <a:t>norma</a:t>
            </a:r>
            <a:r>
              <a:rPr lang="en-US" b="1" dirty="0"/>
              <a:t> agama, </a:t>
            </a:r>
            <a:r>
              <a:rPr lang="en-US" b="1" dirty="0" err="1"/>
              <a:t>norma</a:t>
            </a:r>
            <a:r>
              <a:rPr lang="en-US" b="1" dirty="0"/>
              <a:t> </a:t>
            </a:r>
            <a:r>
              <a:rPr lang="en-US" b="1" dirty="0" err="1"/>
              <a:t>asusila</a:t>
            </a:r>
            <a:r>
              <a:rPr lang="en-US" b="1" dirty="0"/>
              <a:t>, </a:t>
            </a:r>
            <a:r>
              <a:rPr lang="en-US" b="1" dirty="0" err="1"/>
              <a:t>norma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berbagai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norma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.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lunak</a:t>
            </a:r>
            <a:r>
              <a:rPr lang="en-US" b="1" dirty="0"/>
              <a:t> </a:t>
            </a:r>
            <a:r>
              <a:rPr lang="en-US" b="1" dirty="0" err="1"/>
              <a:t>biasanya</a:t>
            </a:r>
            <a:r>
              <a:rPr lang="en-US" b="1" dirty="0"/>
              <a:t> </a:t>
            </a:r>
            <a:r>
              <a:rPr lang="en-US" b="1" dirty="0" err="1"/>
              <a:t>berkaitan</a:t>
            </a:r>
            <a:r>
              <a:rPr lang="en-US" b="1" dirty="0"/>
              <a:t> </a:t>
            </a:r>
            <a:r>
              <a:rPr lang="en-US" b="1" dirty="0" err="1"/>
              <a:t>erat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b="1" dirty="0"/>
              <a:t> yang </a:t>
            </a:r>
            <a:r>
              <a:rPr lang="en-US" b="1" dirty="0" err="1"/>
              <a:t>disediakan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pemerintah</a:t>
            </a:r>
            <a:r>
              <a:rPr lang="en-US" b="1" dirty="0"/>
              <a:t>. </a:t>
            </a:r>
            <a:r>
              <a:rPr lang="en-US" b="1" dirty="0" err="1"/>
              <a:t>Beberapa</a:t>
            </a:r>
            <a:r>
              <a:rPr lang="en-US" b="1" dirty="0"/>
              <a:t> </a:t>
            </a:r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lunak</a:t>
            </a:r>
            <a:r>
              <a:rPr lang="en-US" b="1" dirty="0"/>
              <a:t>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kantor</a:t>
            </a:r>
            <a:r>
              <a:rPr lang="en-US" b="1" dirty="0"/>
              <a:t> </a:t>
            </a:r>
            <a:r>
              <a:rPr lang="en-US" b="1" dirty="0" err="1"/>
              <a:t>pos</a:t>
            </a:r>
            <a:r>
              <a:rPr lang="en-US" b="1" dirty="0"/>
              <a:t>,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polisi</a:t>
            </a:r>
            <a:r>
              <a:rPr lang="en-US" b="1" dirty="0"/>
              <a:t>,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pembuatan</a:t>
            </a:r>
            <a:r>
              <a:rPr lang="en-US" b="1" dirty="0"/>
              <a:t> </a:t>
            </a:r>
            <a:r>
              <a:rPr lang="en-US" b="1" dirty="0" err="1"/>
              <a:t>surat</a:t>
            </a:r>
            <a:r>
              <a:rPr lang="en-US" b="1" dirty="0"/>
              <a:t> </a:t>
            </a:r>
            <a:r>
              <a:rPr lang="en-US" b="1" dirty="0" err="1"/>
              <a:t>ijin</a:t>
            </a:r>
            <a:r>
              <a:rPr lang="en-US" b="1" dirty="0"/>
              <a:t> </a:t>
            </a:r>
            <a:r>
              <a:rPr lang="en-US" b="1" dirty="0" err="1"/>
              <a:t>mengemudi</a:t>
            </a:r>
            <a:r>
              <a:rPr lang="en-US" b="1" dirty="0"/>
              <a:t>,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kantor</a:t>
            </a:r>
            <a:r>
              <a:rPr lang="en-US" b="1" dirty="0"/>
              <a:t> </a:t>
            </a:r>
            <a:r>
              <a:rPr lang="en-US" b="1" dirty="0" err="1"/>
              <a:t>kecamatan</a:t>
            </a:r>
            <a:r>
              <a:rPr lang="en-US" b="1" dirty="0"/>
              <a:t>/</a:t>
            </a:r>
            <a:r>
              <a:rPr lang="en-US" b="1" dirty="0" err="1"/>
              <a:t>kelurahan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berbagai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lunak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53113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20197" y="5598109"/>
            <a:ext cx="1204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Jembatan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716" y="1930400"/>
            <a:ext cx="9372453" cy="340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7310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0301" y="6211885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Bandar </a:t>
            </a:r>
            <a:r>
              <a:rPr lang="en-US" dirty="0" err="1" smtClean="0"/>
              <a:t>Udara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9068" y="1481806"/>
            <a:ext cx="6871012" cy="457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3122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0301" y="6211885"/>
            <a:ext cx="1247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Pelabuhan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475" y="1930400"/>
            <a:ext cx="7540624" cy="37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1971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0301" y="6211885"/>
            <a:ext cx="2045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Sistem</a:t>
            </a:r>
            <a:r>
              <a:rPr lang="en-US" dirty="0" smtClean="0"/>
              <a:t> Bus Transit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3855" y="1474839"/>
            <a:ext cx="6357938" cy="451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562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0301" y="6211885"/>
            <a:ext cx="2111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Jaringan</a:t>
            </a:r>
            <a:r>
              <a:rPr lang="en-US" dirty="0" smtClean="0"/>
              <a:t> Air </a:t>
            </a:r>
            <a:r>
              <a:rPr lang="en-US" dirty="0" err="1" smtClean="0"/>
              <a:t>Bersih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5485" y="1655408"/>
            <a:ext cx="5821171" cy="436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8671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0301" y="6211885"/>
            <a:ext cx="1771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Jaringan</a:t>
            </a:r>
            <a:r>
              <a:rPr lang="en-US" dirty="0"/>
              <a:t> </a:t>
            </a:r>
            <a:r>
              <a:rPr lang="en-US" dirty="0" err="1" smtClean="0"/>
              <a:t>Listrik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384" y="1557337"/>
            <a:ext cx="6443374" cy="429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6652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DI 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b="1" dirty="0"/>
              <a:t>Salah </a:t>
            </a:r>
            <a:r>
              <a:rPr lang="en-US" b="1" dirty="0" err="1"/>
              <a:t>satu</a:t>
            </a:r>
            <a:r>
              <a:rPr lang="en-US" b="1" dirty="0"/>
              <a:t> yang </a:t>
            </a:r>
            <a:r>
              <a:rPr lang="en-US" b="1" dirty="0" err="1"/>
              <a:t>menghambat</a:t>
            </a:r>
            <a:r>
              <a:rPr lang="en-US" b="1" dirty="0"/>
              <a:t> </a:t>
            </a:r>
            <a:r>
              <a:rPr lang="en-US" b="1" dirty="0" err="1"/>
              <a:t>perekonomian</a:t>
            </a:r>
            <a:r>
              <a:rPr lang="en-US" b="1" dirty="0"/>
              <a:t> Indonesia </a:t>
            </a:r>
            <a:r>
              <a:rPr lang="en-US" b="1" dirty="0" err="1"/>
              <a:t>saat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lambatnya</a:t>
            </a:r>
            <a:r>
              <a:rPr lang="en-US" b="1" dirty="0"/>
              <a:t> </a:t>
            </a:r>
            <a:r>
              <a:rPr lang="en-US" b="1" dirty="0" err="1"/>
              <a:t>pembangunan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-- </a:t>
            </a:r>
            <a:r>
              <a:rPr lang="en-US" b="1" dirty="0" err="1"/>
              <a:t>hal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ditandai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kurangnya</a:t>
            </a:r>
            <a:r>
              <a:rPr lang="en-US" b="1" dirty="0"/>
              <a:t> </a:t>
            </a:r>
            <a:r>
              <a:rPr lang="en-US" b="1" dirty="0" err="1"/>
              <a:t>kualitas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kuantitas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prasarana</a:t>
            </a:r>
            <a:r>
              <a:rPr lang="en-US" b="1" dirty="0"/>
              <a:t>. </a:t>
            </a:r>
            <a:r>
              <a:rPr lang="en-US" b="1" dirty="0" err="1"/>
              <a:t>Baik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"</a:t>
            </a:r>
            <a:r>
              <a:rPr lang="en-US" b="1" dirty="0" err="1"/>
              <a:t>keras</a:t>
            </a:r>
            <a:r>
              <a:rPr lang="en-US" b="1" dirty="0"/>
              <a:t>" (yang </a:t>
            </a:r>
            <a:r>
              <a:rPr lang="en-US" b="1" dirty="0" err="1"/>
              <a:t>merujuk</a:t>
            </a:r>
            <a:r>
              <a:rPr lang="en-US" b="1" dirty="0"/>
              <a:t> </a:t>
            </a:r>
            <a:r>
              <a:rPr lang="en-US" b="1" dirty="0" err="1"/>
              <a:t>kepada</a:t>
            </a:r>
            <a:r>
              <a:rPr lang="en-US" b="1" dirty="0"/>
              <a:t> </a:t>
            </a:r>
            <a:r>
              <a:rPr lang="en-US" b="1" dirty="0" err="1"/>
              <a:t>jaringan</a:t>
            </a:r>
            <a:r>
              <a:rPr lang="en-US" b="1" dirty="0"/>
              <a:t> </a:t>
            </a:r>
            <a:r>
              <a:rPr lang="en-US" b="1" dirty="0" err="1"/>
              <a:t>fisik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jalan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bandara</a:t>
            </a:r>
            <a:r>
              <a:rPr lang="en-US" b="1" dirty="0"/>
              <a:t>) </a:t>
            </a:r>
            <a:r>
              <a:rPr lang="en-US" b="1" dirty="0" err="1"/>
              <a:t>maupun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"non-</a:t>
            </a:r>
            <a:r>
              <a:rPr lang="en-US" b="1" dirty="0" err="1"/>
              <a:t>fisik</a:t>
            </a:r>
            <a:r>
              <a:rPr lang="en-US" b="1" dirty="0"/>
              <a:t>" </a:t>
            </a:r>
            <a:r>
              <a:rPr lang="en-US" b="1" dirty="0" err="1"/>
              <a:t>atau</a:t>
            </a:r>
            <a:r>
              <a:rPr lang="en-US" b="1" dirty="0"/>
              <a:t> "</a:t>
            </a:r>
            <a:r>
              <a:rPr lang="en-US" b="1" dirty="0" err="1"/>
              <a:t>lunak</a:t>
            </a:r>
            <a:r>
              <a:rPr lang="en-US" b="1" dirty="0"/>
              <a:t>" (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pasokan</a:t>
            </a:r>
            <a:r>
              <a:rPr lang="en-US" b="1" dirty="0"/>
              <a:t> </a:t>
            </a:r>
            <a:r>
              <a:rPr lang="en-US" b="1" dirty="0" err="1"/>
              <a:t>listrik</a:t>
            </a:r>
            <a:r>
              <a:rPr lang="en-US" b="1" dirty="0"/>
              <a:t>, </a:t>
            </a:r>
            <a:r>
              <a:rPr lang="en-US" b="1" dirty="0" err="1"/>
              <a:t>kesejahteraan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r>
              <a:rPr lang="en-US" b="1" dirty="0"/>
              <a:t>) Indonesia </a:t>
            </a:r>
            <a:r>
              <a:rPr lang="en-US" b="1" dirty="0" err="1"/>
              <a:t>tampaknya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kesulitan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mendorong</a:t>
            </a:r>
            <a:r>
              <a:rPr lang="en-US" b="1" dirty="0"/>
              <a:t> </a:t>
            </a:r>
            <a:r>
              <a:rPr lang="en-US" b="1" dirty="0" err="1"/>
              <a:t>pengembangan</a:t>
            </a:r>
            <a:r>
              <a:rPr lang="en-US" b="1" dirty="0"/>
              <a:t> </a:t>
            </a:r>
            <a:r>
              <a:rPr lang="en-US" b="1" dirty="0" err="1"/>
              <a:t>struktural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cepat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26716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b="1" dirty="0" err="1"/>
              <a:t>Dalam</a:t>
            </a:r>
            <a:r>
              <a:rPr lang="en-US" b="1" dirty="0"/>
              <a:t> Global Competitiveness Report 2015-2016, yang </a:t>
            </a:r>
            <a:r>
              <a:rPr lang="en-US" b="1" dirty="0" err="1"/>
              <a:t>disusun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lembaga</a:t>
            </a:r>
            <a:r>
              <a:rPr lang="en-US" b="1" dirty="0"/>
              <a:t> World Economic Forum (WEF), Indonesia </a:t>
            </a:r>
            <a:r>
              <a:rPr lang="en-US" b="1" dirty="0" err="1"/>
              <a:t>menempati</a:t>
            </a:r>
            <a:r>
              <a:rPr lang="en-US" b="1" dirty="0"/>
              <a:t> </a:t>
            </a:r>
            <a:r>
              <a:rPr lang="en-US" b="1" dirty="0" err="1"/>
              <a:t>urutan</a:t>
            </a:r>
            <a:r>
              <a:rPr lang="en-US" b="1" dirty="0"/>
              <a:t> ke-62 </a:t>
            </a:r>
            <a:r>
              <a:rPr lang="en-US" b="1" dirty="0" err="1"/>
              <a:t>dari</a:t>
            </a:r>
            <a:r>
              <a:rPr lang="en-US" b="1" dirty="0"/>
              <a:t> 140 </a:t>
            </a:r>
            <a:r>
              <a:rPr lang="en-US" b="1" dirty="0" err="1"/>
              <a:t>negara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hal</a:t>
            </a:r>
            <a:r>
              <a:rPr lang="en-US" b="1" dirty="0"/>
              <a:t> </a:t>
            </a:r>
            <a:r>
              <a:rPr lang="en-US" b="1" dirty="0" err="1"/>
              <a:t>pembangunan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9734" y="7620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INFRASTRUKTUR DI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5687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HAMBATAN DALAM MEMBANGUN INFRASTRUKTUR DI 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DANA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KETERBATASAN SDM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PEMBEBASAN LAHAN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KONTROL KUALITAS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PERAWATAN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2551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DAMPAK INFRASTRUKTUR YANG LEMAH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390306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62023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DAMPAK INFRASTRUKTUR YANG LEMAH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7334" y="193040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b="1" dirty="0" err="1" smtClean="0"/>
              <a:t>Ketika</a:t>
            </a:r>
            <a:r>
              <a:rPr lang="en-US" b="1" dirty="0" smtClean="0"/>
              <a:t> </a:t>
            </a:r>
            <a:r>
              <a:rPr lang="en-US" b="1" dirty="0" err="1"/>
              <a:t>keadaan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di </a:t>
            </a:r>
            <a:r>
              <a:rPr lang="en-US" b="1" dirty="0" err="1"/>
              <a:t>sebuah</a:t>
            </a:r>
            <a:r>
              <a:rPr lang="en-US" b="1" dirty="0"/>
              <a:t> </a:t>
            </a:r>
            <a:r>
              <a:rPr lang="en-US" b="1" dirty="0" err="1"/>
              <a:t>negeri</a:t>
            </a:r>
            <a:r>
              <a:rPr lang="en-US" b="1" dirty="0"/>
              <a:t> </a:t>
            </a:r>
            <a:r>
              <a:rPr lang="en-US" b="1" dirty="0" err="1"/>
              <a:t>lemah</a:t>
            </a:r>
            <a:r>
              <a:rPr lang="en-US" b="1" dirty="0"/>
              <a:t>, </a:t>
            </a:r>
            <a:r>
              <a:rPr lang="en-US" b="1" dirty="0" err="1"/>
              <a:t>itu</a:t>
            </a:r>
            <a:r>
              <a:rPr lang="en-US" b="1" dirty="0"/>
              <a:t> </a:t>
            </a:r>
            <a:r>
              <a:rPr lang="en-US" b="1" dirty="0" err="1"/>
              <a:t>berarti</a:t>
            </a:r>
            <a:r>
              <a:rPr lang="en-US" b="1" dirty="0"/>
              <a:t> </a:t>
            </a:r>
            <a:r>
              <a:rPr lang="en-US" b="1" dirty="0" err="1"/>
              <a:t>bahwa</a:t>
            </a:r>
            <a:r>
              <a:rPr lang="en-US" b="1" dirty="0"/>
              <a:t> </a:t>
            </a:r>
            <a:r>
              <a:rPr lang="en-US" b="1" dirty="0" err="1"/>
              <a:t>perekonomian</a:t>
            </a:r>
            <a:r>
              <a:rPr lang="en-US" b="1" dirty="0"/>
              <a:t> </a:t>
            </a:r>
            <a:r>
              <a:rPr lang="en-US" b="1" dirty="0" err="1"/>
              <a:t>negara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</a:t>
            </a:r>
            <a:r>
              <a:rPr lang="en-US" b="1" dirty="0" err="1"/>
              <a:t>berjalan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cara</a:t>
            </a:r>
            <a:r>
              <a:rPr lang="en-US" b="1" dirty="0"/>
              <a:t> yang </a:t>
            </a:r>
            <a:r>
              <a:rPr lang="en-US" b="1" dirty="0" err="1"/>
              <a:t>sangat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efisien</a:t>
            </a:r>
            <a:r>
              <a:rPr lang="en-US" b="1" dirty="0"/>
              <a:t>.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logistik</a:t>
            </a:r>
            <a:r>
              <a:rPr lang="en-US" b="1" dirty="0"/>
              <a:t> yang </a:t>
            </a:r>
            <a:r>
              <a:rPr lang="en-US" b="1" dirty="0" err="1"/>
              <a:t>sangat</a:t>
            </a:r>
            <a:r>
              <a:rPr lang="en-US" b="1" dirty="0"/>
              <a:t> </a:t>
            </a:r>
            <a:r>
              <a:rPr lang="en-US" b="1" dirty="0" err="1"/>
              <a:t>tinggi</a:t>
            </a:r>
            <a:r>
              <a:rPr lang="en-US" b="1" dirty="0"/>
              <a:t>, </a:t>
            </a:r>
            <a:r>
              <a:rPr lang="en-US" b="1" dirty="0" err="1"/>
              <a:t>berujung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perusahaan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bisnis</a:t>
            </a:r>
            <a:r>
              <a:rPr lang="en-US" b="1" dirty="0"/>
              <a:t> yang </a:t>
            </a:r>
            <a:r>
              <a:rPr lang="en-US" b="1" dirty="0" err="1"/>
              <a:t>kekurangan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saing</a:t>
            </a:r>
            <a:r>
              <a:rPr lang="en-US" b="1" dirty="0"/>
              <a:t> (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bisnis</a:t>
            </a:r>
            <a:r>
              <a:rPr lang="en-US" b="1" dirty="0"/>
              <a:t> yang </a:t>
            </a:r>
            <a:r>
              <a:rPr lang="en-US" b="1" dirty="0" err="1"/>
              <a:t>tinggi</a:t>
            </a:r>
            <a:r>
              <a:rPr lang="en-US" b="1" dirty="0"/>
              <a:t>). </a:t>
            </a:r>
            <a:r>
              <a:rPr lang="en-US" b="1" dirty="0" err="1"/>
              <a:t>belum</a:t>
            </a:r>
            <a:r>
              <a:rPr lang="en-US" b="1" dirty="0"/>
              <a:t> </a:t>
            </a:r>
            <a:r>
              <a:rPr lang="en-US" b="1" dirty="0" err="1"/>
              <a:t>lagi</a:t>
            </a:r>
            <a:r>
              <a:rPr lang="en-US" b="1" dirty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/>
              <a:t>munculnya</a:t>
            </a:r>
            <a:r>
              <a:rPr lang="en-US" b="1" dirty="0"/>
              <a:t>  </a:t>
            </a:r>
            <a:r>
              <a:rPr lang="en-US" b="1" dirty="0" err="1"/>
              <a:t>ketidakadilan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b="1" dirty="0"/>
              <a:t>, </a:t>
            </a:r>
            <a:r>
              <a:rPr lang="en-US" b="1" dirty="0" err="1"/>
              <a:t>misalnya</a:t>
            </a:r>
            <a:r>
              <a:rPr lang="en-US" b="1" dirty="0"/>
              <a:t>, </a:t>
            </a:r>
            <a:r>
              <a:rPr lang="en-US" b="1" dirty="0" err="1"/>
              <a:t>sulit</a:t>
            </a:r>
            <a:r>
              <a:rPr lang="en-US" b="1" dirty="0"/>
              <a:t> </a:t>
            </a:r>
            <a:r>
              <a:rPr lang="en-US" b="1" dirty="0" err="1"/>
              <a:t>bagi</a:t>
            </a:r>
            <a:r>
              <a:rPr lang="en-US" b="1" dirty="0"/>
              <a:t> </a:t>
            </a:r>
            <a:r>
              <a:rPr lang="en-US" b="1" dirty="0" err="1"/>
              <a:t>sebagian</a:t>
            </a:r>
            <a:r>
              <a:rPr lang="en-US" b="1" dirty="0"/>
              <a:t> </a:t>
            </a:r>
            <a:r>
              <a:rPr lang="en-US" b="1" dirty="0" err="1"/>
              <a:t>penduduk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berkunjung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fasilitas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susahnya</a:t>
            </a:r>
            <a:r>
              <a:rPr lang="en-US" b="1" dirty="0"/>
              <a:t> </a:t>
            </a:r>
            <a:r>
              <a:rPr lang="en-US" b="1" dirty="0" err="1"/>
              <a:t>anak-anak</a:t>
            </a:r>
            <a:r>
              <a:rPr lang="en-US" b="1" dirty="0"/>
              <a:t> </a:t>
            </a:r>
            <a:r>
              <a:rPr lang="en-US" b="1" dirty="0" err="1"/>
              <a:t>pergi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perjalanannya</a:t>
            </a:r>
            <a:r>
              <a:rPr lang="en-US" b="1" dirty="0"/>
              <a:t> </a:t>
            </a:r>
            <a:r>
              <a:rPr lang="en-US" b="1" dirty="0" err="1"/>
              <a:t>terlalu</a:t>
            </a:r>
            <a:r>
              <a:rPr lang="en-US" b="1" dirty="0"/>
              <a:t> </a:t>
            </a:r>
            <a:r>
              <a:rPr lang="en-US" b="1" dirty="0" err="1"/>
              <a:t>susah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mahal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72887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LEMAH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5617" y="1846389"/>
            <a:ext cx="6949440" cy="4351418"/>
          </a:xfrm>
        </p:spPr>
      </p:pic>
      <p:sp>
        <p:nvSpPr>
          <p:cNvPr id="4" name="Rectangle 3"/>
          <p:cNvSpPr/>
          <p:nvPr/>
        </p:nvSpPr>
        <p:spPr>
          <a:xfrm>
            <a:off x="3919898" y="6099150"/>
            <a:ext cx="1859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Rusak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93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LEMAH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2348" y="1930400"/>
            <a:ext cx="6949440" cy="39090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63242" y="6049046"/>
            <a:ext cx="4767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Jembatan</a:t>
            </a:r>
            <a:r>
              <a:rPr lang="en-US" dirty="0" smtClean="0"/>
              <a:t> yang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105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DAMPAK INFRASTRUKTUR YANG LEMAH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7334" y="193040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b="1" dirty="0" err="1"/>
              <a:t>Infrastruktur</a:t>
            </a:r>
            <a:r>
              <a:rPr lang="en-US" b="1" dirty="0"/>
              <a:t> yang </a:t>
            </a:r>
            <a:r>
              <a:rPr lang="en-US" b="1" dirty="0" err="1"/>
              <a:t>kurang</a:t>
            </a:r>
            <a:r>
              <a:rPr lang="en-US" b="1" dirty="0"/>
              <a:t> </a:t>
            </a:r>
            <a:r>
              <a:rPr lang="en-US" b="1" dirty="0" err="1"/>
              <a:t>memadai</a:t>
            </a:r>
            <a:r>
              <a:rPr lang="en-US" b="1" dirty="0"/>
              <a:t> </a:t>
            </a:r>
            <a:r>
              <a:rPr lang="en-US" b="1" dirty="0" err="1"/>
              <a:t>juga</a:t>
            </a:r>
            <a:r>
              <a:rPr lang="en-US" b="1" dirty="0"/>
              <a:t> </a:t>
            </a:r>
            <a:r>
              <a:rPr lang="en-US" b="1" dirty="0" err="1"/>
              <a:t>mempengaruhi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tarik</a:t>
            </a:r>
            <a:r>
              <a:rPr lang="en-US" b="1" dirty="0"/>
              <a:t> </a:t>
            </a:r>
            <a:r>
              <a:rPr lang="en-US" b="1" dirty="0" err="1"/>
              <a:t>iklim</a:t>
            </a:r>
            <a:r>
              <a:rPr lang="en-US" b="1" dirty="0"/>
              <a:t> </a:t>
            </a:r>
            <a:r>
              <a:rPr lang="en-US" b="1" dirty="0" err="1"/>
              <a:t>investasi</a:t>
            </a:r>
            <a:r>
              <a:rPr lang="en-US" b="1" dirty="0"/>
              <a:t> di Indonesia. Investor </a:t>
            </a:r>
            <a:r>
              <a:rPr lang="en-US" b="1" dirty="0" err="1"/>
              <a:t>asing</a:t>
            </a:r>
            <a:r>
              <a:rPr lang="en-US" b="1" dirty="0"/>
              <a:t> </a:t>
            </a:r>
            <a:r>
              <a:rPr lang="en-US" b="1" dirty="0" err="1"/>
              <a:t>penuh</a:t>
            </a:r>
            <a:r>
              <a:rPr lang="en-US" b="1" dirty="0"/>
              <a:t> </a:t>
            </a:r>
            <a:r>
              <a:rPr lang="en-US" b="1" dirty="0" err="1"/>
              <a:t>kekhawatiran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berinvestasi</a:t>
            </a:r>
            <a:r>
              <a:rPr lang="en-US" b="1" dirty="0"/>
              <a:t> di, </a:t>
            </a:r>
            <a:r>
              <a:rPr lang="en-US" b="1" dirty="0" err="1"/>
              <a:t>misalnya</a:t>
            </a:r>
            <a:r>
              <a:rPr lang="en-US" b="1" dirty="0"/>
              <a:t>, </a:t>
            </a:r>
            <a:r>
              <a:rPr lang="en-US" b="1" dirty="0" err="1"/>
              <a:t>fasilitas</a:t>
            </a:r>
            <a:r>
              <a:rPr lang="en-US" b="1" dirty="0"/>
              <a:t> </a:t>
            </a:r>
            <a:r>
              <a:rPr lang="en-US" b="1" dirty="0" err="1"/>
              <a:t>manufaktur</a:t>
            </a:r>
            <a:r>
              <a:rPr lang="en-US" b="1" dirty="0"/>
              <a:t> di Indonesia </a:t>
            </a:r>
            <a:r>
              <a:rPr lang="en-US" b="1" dirty="0" err="1"/>
              <a:t>kalau</a:t>
            </a:r>
            <a:r>
              <a:rPr lang="en-US" b="1" dirty="0"/>
              <a:t> </a:t>
            </a:r>
            <a:r>
              <a:rPr lang="en-US" b="1" dirty="0" err="1"/>
              <a:t>pasokan</a:t>
            </a:r>
            <a:r>
              <a:rPr lang="en-US" b="1" dirty="0"/>
              <a:t> </a:t>
            </a:r>
            <a:r>
              <a:rPr lang="en-US" b="1" dirty="0" err="1"/>
              <a:t>listrik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pasti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transportasi</a:t>
            </a:r>
            <a:r>
              <a:rPr lang="en-US" b="1" dirty="0"/>
              <a:t> </a:t>
            </a:r>
            <a:r>
              <a:rPr lang="en-US" b="1" dirty="0" err="1"/>
              <a:t>sangat</a:t>
            </a:r>
            <a:r>
              <a:rPr lang="en-US" b="1" dirty="0"/>
              <a:t> </a:t>
            </a:r>
            <a:r>
              <a:rPr lang="en-US" b="1" dirty="0" err="1"/>
              <a:t>tinggi</a:t>
            </a:r>
            <a:r>
              <a:rPr lang="en-US" b="1" dirty="0"/>
              <a:t>. </a:t>
            </a:r>
            <a:r>
              <a:rPr lang="en-US" b="1" dirty="0" err="1"/>
              <a:t>Kenyataannya</a:t>
            </a:r>
            <a:r>
              <a:rPr lang="en-US" b="1" dirty="0"/>
              <a:t>, Indonesia </a:t>
            </a:r>
            <a:r>
              <a:rPr lang="en-US" b="1" dirty="0" err="1"/>
              <a:t>sering</a:t>
            </a:r>
            <a:r>
              <a:rPr lang="en-US" b="1" dirty="0"/>
              <a:t> </a:t>
            </a:r>
            <a:r>
              <a:rPr lang="en-US" b="1" dirty="0" err="1"/>
              <a:t>diganggu</a:t>
            </a:r>
            <a:r>
              <a:rPr lang="en-US" b="1" dirty="0"/>
              <a:t> </a:t>
            </a:r>
            <a:r>
              <a:rPr lang="en-US" b="1" dirty="0" err="1"/>
              <a:t>pemadaman</a:t>
            </a:r>
            <a:r>
              <a:rPr lang="en-US" b="1" dirty="0"/>
              <a:t> </a:t>
            </a:r>
            <a:r>
              <a:rPr lang="en-US" b="1" dirty="0" err="1"/>
              <a:t>listrik</a:t>
            </a:r>
            <a:r>
              <a:rPr lang="en-US" b="1" dirty="0"/>
              <a:t>, </a:t>
            </a:r>
            <a:r>
              <a:rPr lang="en-US" b="1" dirty="0" err="1"/>
              <a:t>meskipun</a:t>
            </a:r>
            <a:r>
              <a:rPr lang="en-US" b="1" dirty="0"/>
              <a:t> </a:t>
            </a:r>
            <a:r>
              <a:rPr lang="en-US" b="1" dirty="0" err="1"/>
              <a:t>negeri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dinyatakan</a:t>
            </a:r>
            <a:r>
              <a:rPr lang="en-US" b="1" dirty="0"/>
              <a:t> </a:t>
            </a:r>
            <a:r>
              <a:rPr lang="en-US" b="1" dirty="0" err="1"/>
              <a:t>berkelimpahan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energi</a:t>
            </a:r>
            <a:r>
              <a:rPr lang="en-US" b="1" dirty="0"/>
              <a:t>. </a:t>
            </a:r>
            <a:r>
              <a:rPr lang="en-US" b="1" dirty="0" err="1"/>
              <a:t>Kasus</a:t>
            </a:r>
            <a:r>
              <a:rPr lang="en-US" b="1" dirty="0"/>
              <a:t> </a:t>
            </a:r>
            <a:r>
              <a:rPr lang="en-US" b="1" dirty="0" err="1"/>
              <a:t>pemadaman</a:t>
            </a:r>
            <a:r>
              <a:rPr lang="en-US" b="1" dirty="0"/>
              <a:t> </a:t>
            </a:r>
            <a:r>
              <a:rPr lang="en-US" b="1" dirty="0" err="1"/>
              <a:t>listrik</a:t>
            </a:r>
            <a:r>
              <a:rPr lang="en-US" b="1" dirty="0"/>
              <a:t> </a:t>
            </a:r>
            <a:r>
              <a:rPr lang="en-US" b="1" dirty="0" err="1"/>
              <a:t>cukup</a:t>
            </a:r>
            <a:r>
              <a:rPr lang="en-US" b="1" dirty="0"/>
              <a:t> </a:t>
            </a:r>
            <a:r>
              <a:rPr lang="en-US" b="1" dirty="0" err="1"/>
              <a:t>lumrah</a:t>
            </a:r>
            <a:r>
              <a:rPr lang="en-US" b="1" dirty="0"/>
              <a:t> </a:t>
            </a:r>
            <a:r>
              <a:rPr lang="en-US" b="1" dirty="0" err="1"/>
              <a:t>terjadi</a:t>
            </a:r>
            <a:r>
              <a:rPr lang="en-US" b="1" dirty="0"/>
              <a:t> di </a:t>
            </a:r>
            <a:r>
              <a:rPr lang="en-US" b="1" dirty="0" err="1"/>
              <a:t>daerah-daerah</a:t>
            </a:r>
            <a:r>
              <a:rPr lang="en-US" b="1" dirty="0"/>
              <a:t> </a:t>
            </a:r>
            <a:r>
              <a:rPr lang="en-US" b="1" dirty="0" err="1"/>
              <a:t>selain</a:t>
            </a:r>
            <a:r>
              <a:rPr lang="en-US" b="1" dirty="0"/>
              <a:t> </a:t>
            </a:r>
            <a:r>
              <a:rPr lang="en-US" b="1" dirty="0" err="1"/>
              <a:t>Jawa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smtClean="0"/>
              <a:t>Bali.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428772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LEMAH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849" y="1497527"/>
            <a:ext cx="6949440" cy="46189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76710" y="6241715"/>
            <a:ext cx="4161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layak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4673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LEMAH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0150" y="1930400"/>
            <a:ext cx="6949440" cy="39016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40440" y="6061573"/>
            <a:ext cx="3070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Perkerasan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yang </a:t>
            </a:r>
            <a:r>
              <a:rPr lang="en-US" dirty="0" err="1" smtClean="0"/>
              <a:t>rusak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5473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INFRASTRUKTUR DI PEDESAAN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7333" y="1628078"/>
            <a:ext cx="8935018" cy="5229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smtClean="0"/>
              <a:t>PERKERASAN JALAN DESA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JEMBATAN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JARINGAN LISTRIK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JARINGAN KABEL TELEPON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PENERANGAN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JARINGAN AIR BERSIH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PELAYANAN KESEHATAN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PELAYANAN KANTOR KELURAHAN / KECAMATAN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PELAYANAN KANTOR POLISI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PELAYANAN KANTOR POS</a:t>
            </a:r>
          </a:p>
          <a:p>
            <a:pPr algn="just">
              <a:lnSpc>
                <a:spcPct val="150000"/>
              </a:lnSpc>
            </a:pPr>
            <a:endParaRPr lang="en-US" dirty="0" smtClean="0"/>
          </a:p>
          <a:p>
            <a:pPr algn="just">
              <a:lnSpc>
                <a:spcPct val="15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48234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7561" y="1930400"/>
            <a:ext cx="8716441" cy="492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PERKERASAN LENTUR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chemeClr val="tx1"/>
                </a:solidFill>
              </a:rPr>
              <a:t>	</a:t>
            </a:r>
            <a:r>
              <a:rPr lang="en-US" b="1" dirty="0" err="1" smtClean="0">
                <a:solidFill>
                  <a:schemeClr val="tx1"/>
                </a:solidFill>
              </a:rPr>
              <a:t>Adalah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yang </a:t>
            </a:r>
            <a:r>
              <a:rPr lang="en-US" b="1" dirty="0" err="1">
                <a:solidFill>
                  <a:schemeClr val="tx1"/>
                </a:solidFill>
              </a:rPr>
              <a:t>menggunakan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bahan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ikat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aspal</a:t>
            </a:r>
            <a:r>
              <a:rPr lang="en-US" b="1" dirty="0">
                <a:solidFill>
                  <a:schemeClr val="tx1"/>
                </a:solidFill>
              </a:rPr>
              <a:t>, yang </a:t>
            </a:r>
            <a:r>
              <a:rPr lang="en-US" b="1" dirty="0" err="1">
                <a:solidFill>
                  <a:schemeClr val="tx1"/>
                </a:solidFill>
              </a:rPr>
              <a:t>sifatnya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lentur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terutama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panas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</a:rPr>
              <a:t>Aspal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agregat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ditebar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dijalan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suhu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tinggi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sekitar</a:t>
            </a:r>
            <a:r>
              <a:rPr lang="en-US" b="1" dirty="0">
                <a:solidFill>
                  <a:schemeClr val="tx1"/>
                </a:solidFill>
              </a:rPr>
              <a:t> 100 </a:t>
            </a:r>
            <a:r>
              <a:rPr lang="en-US" b="1" baseline="30000" dirty="0">
                <a:solidFill>
                  <a:schemeClr val="tx1"/>
                </a:solidFill>
              </a:rPr>
              <a:t>0</a:t>
            </a:r>
            <a:r>
              <a:rPr lang="en-US" b="1" dirty="0">
                <a:solidFill>
                  <a:schemeClr val="tx1"/>
                </a:solidFill>
              </a:rPr>
              <a:t>C). </a:t>
            </a:r>
            <a:r>
              <a:rPr lang="en-US" b="1" dirty="0" err="1">
                <a:solidFill>
                  <a:schemeClr val="tx1"/>
                </a:solidFill>
              </a:rPr>
              <a:t>Perkerasan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lentur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menyebarkan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beban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lalu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lintas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tanah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dasar</a:t>
            </a:r>
            <a:r>
              <a:rPr lang="en-US" b="1" dirty="0">
                <a:solidFill>
                  <a:schemeClr val="tx1"/>
                </a:solidFill>
              </a:rPr>
              <a:t> yang </a:t>
            </a:r>
            <a:r>
              <a:rPr lang="en-US" b="1" dirty="0" err="1">
                <a:solidFill>
                  <a:schemeClr val="tx1"/>
                </a:solidFill>
              </a:rPr>
              <a:t>dipadatkan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melalui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beberapa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lapisan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sebagai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berikut</a:t>
            </a:r>
            <a:endParaRPr lang="en-US" b="1" dirty="0">
              <a:solidFill>
                <a:schemeClr val="tx1"/>
              </a:solidFill>
            </a:endParaRPr>
          </a:p>
          <a:p>
            <a:pPr marL="800100" lvl="1" indent="-342900" algn="just">
              <a:buFont typeface="+mj-lt"/>
              <a:buAutoNum type="alphaLcParenR"/>
            </a:pPr>
            <a:r>
              <a:rPr lang="en-US" sz="1800" b="1" dirty="0" err="1">
                <a:solidFill>
                  <a:schemeClr val="tx1"/>
                </a:solidFill>
              </a:rPr>
              <a:t>Lapisan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permukaan</a:t>
            </a:r>
            <a:endParaRPr lang="en-US" sz="1800" b="1" dirty="0">
              <a:solidFill>
                <a:schemeClr val="tx1"/>
              </a:solidFill>
            </a:endParaRPr>
          </a:p>
          <a:p>
            <a:pPr marL="800100" lvl="1" indent="-342900" algn="just">
              <a:buFont typeface="+mj-lt"/>
              <a:buAutoNum type="alphaLcParenR"/>
            </a:pPr>
            <a:r>
              <a:rPr lang="en-US" sz="1800" b="1" dirty="0" err="1">
                <a:solidFill>
                  <a:schemeClr val="tx1"/>
                </a:solidFill>
              </a:rPr>
              <a:t>Lapisan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p</a:t>
            </a:r>
            <a:r>
              <a:rPr lang="en-US" sz="1800" b="1" dirty="0" err="1" smtClean="0">
                <a:solidFill>
                  <a:schemeClr val="tx1"/>
                </a:solidFill>
              </a:rPr>
              <a:t>ondasi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atas</a:t>
            </a:r>
            <a:endParaRPr lang="en-US" sz="1800" b="1" dirty="0">
              <a:solidFill>
                <a:schemeClr val="tx1"/>
              </a:solidFill>
            </a:endParaRPr>
          </a:p>
          <a:p>
            <a:pPr marL="800100" lvl="1" indent="-342900" algn="just">
              <a:buFont typeface="+mj-lt"/>
              <a:buAutoNum type="alphaLcParenR"/>
            </a:pPr>
            <a:r>
              <a:rPr lang="en-US" sz="1800" b="1" dirty="0" err="1">
                <a:solidFill>
                  <a:schemeClr val="tx1"/>
                </a:solidFill>
              </a:rPr>
              <a:t>Lapisan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pondasi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bawah</a:t>
            </a:r>
            <a:endParaRPr lang="en-US" sz="1800" b="1" dirty="0">
              <a:solidFill>
                <a:schemeClr val="tx1"/>
              </a:solidFill>
            </a:endParaRPr>
          </a:p>
          <a:p>
            <a:pPr marL="800100" lvl="1" indent="-342900" algn="just">
              <a:buFont typeface="+mj-lt"/>
              <a:buAutoNum type="alphaLcParenR"/>
            </a:pPr>
            <a:r>
              <a:rPr lang="en-US" sz="1800" b="1" dirty="0" err="1">
                <a:solidFill>
                  <a:schemeClr val="tx1"/>
                </a:solidFill>
              </a:rPr>
              <a:t>Lapisan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tanah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dasar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895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13677" y="1538868"/>
            <a:ext cx="9010185" cy="5341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PERKERASAN KAKU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/>
              <a:t>perkerasan</a:t>
            </a:r>
            <a:r>
              <a:rPr lang="en-US" b="1" dirty="0"/>
              <a:t> yang </a:t>
            </a:r>
            <a:r>
              <a:rPr lang="en-US" b="1" dirty="0" err="1"/>
              <a:t>menggunakan</a:t>
            </a:r>
            <a:r>
              <a:rPr lang="en-US" b="1" dirty="0"/>
              <a:t> </a:t>
            </a:r>
            <a:r>
              <a:rPr lang="en-US" b="1" dirty="0" err="1"/>
              <a:t>bahan</a:t>
            </a:r>
            <a:r>
              <a:rPr lang="en-US" b="1" dirty="0"/>
              <a:t> </a:t>
            </a:r>
            <a:r>
              <a:rPr lang="en-US" b="1" dirty="0" err="1"/>
              <a:t>ikat</a:t>
            </a:r>
            <a:r>
              <a:rPr lang="en-US" b="1" dirty="0"/>
              <a:t> </a:t>
            </a:r>
            <a:r>
              <a:rPr lang="en-US" b="1" dirty="0" err="1"/>
              <a:t>aspal</a:t>
            </a:r>
            <a:r>
              <a:rPr lang="en-US" b="1" dirty="0"/>
              <a:t>, yang </a:t>
            </a:r>
            <a:r>
              <a:rPr lang="en-US" b="1" dirty="0" err="1"/>
              <a:t>sifatnya</a:t>
            </a:r>
            <a:r>
              <a:rPr lang="en-US" b="1" dirty="0"/>
              <a:t> </a:t>
            </a:r>
            <a:r>
              <a:rPr lang="en-US" b="1" dirty="0" err="1"/>
              <a:t>kaku</a:t>
            </a:r>
            <a:r>
              <a:rPr lang="en-US" b="1" dirty="0"/>
              <a:t>. </a:t>
            </a:r>
            <a:r>
              <a:rPr lang="en-US" b="1" dirty="0" err="1"/>
              <a:t>Perkerasan</a:t>
            </a:r>
            <a:r>
              <a:rPr lang="en-US" b="1" dirty="0"/>
              <a:t> </a:t>
            </a:r>
            <a:r>
              <a:rPr lang="en-US" b="1" dirty="0" err="1"/>
              <a:t>kaku</a:t>
            </a:r>
            <a:r>
              <a:rPr lang="en-US" b="1" dirty="0"/>
              <a:t> </a:t>
            </a:r>
            <a:r>
              <a:rPr lang="en-US" b="1" dirty="0" err="1"/>
              <a:t>berupa</a:t>
            </a:r>
            <a:r>
              <a:rPr lang="en-US" b="1" dirty="0"/>
              <a:t> plat </a:t>
            </a:r>
            <a:r>
              <a:rPr lang="en-US" b="1" dirty="0" err="1"/>
              <a:t>beton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tanpa</a:t>
            </a:r>
            <a:r>
              <a:rPr lang="en-US" b="1" dirty="0"/>
              <a:t> </a:t>
            </a:r>
            <a:r>
              <a:rPr lang="en-US" b="1" dirty="0" err="1"/>
              <a:t>tulangan</a:t>
            </a:r>
            <a:r>
              <a:rPr lang="en-US" b="1" dirty="0"/>
              <a:t> di </a:t>
            </a:r>
            <a:r>
              <a:rPr lang="en-US" b="1" dirty="0" err="1"/>
              <a:t>atas</a:t>
            </a:r>
            <a:r>
              <a:rPr lang="en-US" b="1" dirty="0"/>
              <a:t> </a:t>
            </a:r>
            <a:r>
              <a:rPr lang="en-US" b="1" dirty="0" err="1"/>
              <a:t>tanah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tanpa</a:t>
            </a:r>
            <a:r>
              <a:rPr lang="en-US" b="1" dirty="0"/>
              <a:t> </a:t>
            </a:r>
            <a:r>
              <a:rPr lang="en-US" b="1" dirty="0" err="1"/>
              <a:t>pondasi</a:t>
            </a:r>
            <a:r>
              <a:rPr lang="en-US" b="1" dirty="0"/>
              <a:t> </a:t>
            </a:r>
            <a:r>
              <a:rPr lang="en-US" b="1" dirty="0" err="1"/>
              <a:t>bawah</a:t>
            </a:r>
            <a:r>
              <a:rPr lang="en-US" b="1" dirty="0"/>
              <a:t>. </a:t>
            </a:r>
            <a:r>
              <a:rPr lang="en-US" b="1" dirty="0" err="1"/>
              <a:t>Beban</a:t>
            </a:r>
            <a:r>
              <a:rPr lang="en-US" b="1" dirty="0"/>
              <a:t> </a:t>
            </a:r>
            <a:r>
              <a:rPr lang="en-US" b="1" dirty="0" err="1"/>
              <a:t>lalu</a:t>
            </a:r>
            <a:r>
              <a:rPr lang="en-US" b="1" dirty="0"/>
              <a:t> </a:t>
            </a:r>
            <a:r>
              <a:rPr lang="en-US" b="1" dirty="0" err="1"/>
              <a:t>lintas</a:t>
            </a:r>
            <a:r>
              <a:rPr lang="en-US" b="1" dirty="0"/>
              <a:t> </a:t>
            </a:r>
            <a:r>
              <a:rPr lang="en-US" b="1" dirty="0" err="1"/>
              <a:t>diteruskan</a:t>
            </a:r>
            <a:r>
              <a:rPr lang="en-US" b="1" dirty="0"/>
              <a:t> </a:t>
            </a:r>
            <a:r>
              <a:rPr lang="en-US" b="1" dirty="0" err="1"/>
              <a:t>keatas</a:t>
            </a:r>
            <a:r>
              <a:rPr lang="en-US" b="1" dirty="0"/>
              <a:t> plat </a:t>
            </a:r>
            <a:r>
              <a:rPr lang="en-US" b="1" dirty="0" err="1"/>
              <a:t>beton</a:t>
            </a:r>
            <a:r>
              <a:rPr lang="en-US" b="1" dirty="0"/>
              <a:t>. </a:t>
            </a:r>
            <a:r>
              <a:rPr lang="en-US" b="1" dirty="0" err="1"/>
              <a:t>Perkerasan</a:t>
            </a:r>
            <a:r>
              <a:rPr lang="en-US" b="1" dirty="0"/>
              <a:t> </a:t>
            </a:r>
            <a:r>
              <a:rPr lang="en-US" b="1" dirty="0" err="1"/>
              <a:t>kaku</a:t>
            </a:r>
            <a:r>
              <a:rPr lang="en-US" b="1" dirty="0"/>
              <a:t> </a:t>
            </a:r>
            <a:r>
              <a:rPr lang="en-US" b="1" dirty="0" err="1"/>
              <a:t>bisa</a:t>
            </a:r>
            <a:r>
              <a:rPr lang="en-US" b="1" dirty="0"/>
              <a:t> </a:t>
            </a:r>
            <a:r>
              <a:rPr lang="en-US" b="1" dirty="0" err="1"/>
              <a:t>dikelompokkan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: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/>
              <a:t>Perkerasan</a:t>
            </a:r>
            <a:r>
              <a:rPr lang="en-US" b="1" dirty="0"/>
              <a:t> </a:t>
            </a:r>
            <a:r>
              <a:rPr lang="en-US" b="1" dirty="0" err="1"/>
              <a:t>kaku</a:t>
            </a:r>
            <a:r>
              <a:rPr lang="en-US" b="1" dirty="0"/>
              <a:t> semen yang </a:t>
            </a:r>
            <a:r>
              <a:rPr lang="en-US" b="1" dirty="0" err="1"/>
              <a:t>terbuat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beton</a:t>
            </a:r>
            <a:r>
              <a:rPr lang="en-US" b="1" dirty="0"/>
              <a:t> semen </a:t>
            </a:r>
            <a:r>
              <a:rPr lang="en-US" b="1" dirty="0" err="1"/>
              <a:t>baik</a:t>
            </a:r>
            <a:r>
              <a:rPr lang="en-US" b="1" dirty="0"/>
              <a:t> yang </a:t>
            </a:r>
            <a:r>
              <a:rPr lang="en-US" b="1" dirty="0" err="1"/>
              <a:t>bertulang</a:t>
            </a:r>
            <a:r>
              <a:rPr lang="en-US" b="1" dirty="0"/>
              <a:t> </a:t>
            </a:r>
            <a:r>
              <a:rPr lang="en-US" b="1" dirty="0" err="1"/>
              <a:t>ataupun</a:t>
            </a:r>
            <a:r>
              <a:rPr lang="en-US" b="1" dirty="0"/>
              <a:t> </a:t>
            </a:r>
            <a:r>
              <a:rPr lang="en-US" b="1" dirty="0" err="1"/>
              <a:t>tanpa</a:t>
            </a:r>
            <a:r>
              <a:rPr lang="en-US" b="1" dirty="0"/>
              <a:t> </a:t>
            </a:r>
            <a:r>
              <a:rPr lang="en-US" b="1" dirty="0" err="1"/>
              <a:t>tulangan</a:t>
            </a:r>
            <a:endParaRPr lang="en-US" b="1" dirty="0"/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/>
              <a:t>Perkerasan</a:t>
            </a:r>
            <a:r>
              <a:rPr lang="en-US" b="1" dirty="0"/>
              <a:t> </a:t>
            </a:r>
            <a:r>
              <a:rPr lang="en-US" b="1" dirty="0" err="1"/>
              <a:t>kaku</a:t>
            </a:r>
            <a:r>
              <a:rPr lang="en-US" b="1" dirty="0"/>
              <a:t> </a:t>
            </a:r>
            <a:r>
              <a:rPr lang="en-US" b="1" dirty="0" err="1"/>
              <a:t>komposit</a:t>
            </a:r>
            <a:r>
              <a:rPr lang="en-US" b="1" dirty="0"/>
              <a:t> yang </a:t>
            </a:r>
            <a:r>
              <a:rPr lang="en-US" b="1" dirty="0" err="1"/>
              <a:t>terbuat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komposit</a:t>
            </a:r>
            <a:r>
              <a:rPr lang="en-US" b="1" dirty="0"/>
              <a:t> </a:t>
            </a:r>
            <a:r>
              <a:rPr lang="en-US" b="1" dirty="0" err="1"/>
              <a:t>sehingga</a:t>
            </a:r>
            <a:r>
              <a:rPr lang="en-US" b="1" dirty="0"/>
              <a:t>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kuat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perkerasan</a:t>
            </a:r>
            <a:r>
              <a:rPr lang="en-US" b="1" dirty="0"/>
              <a:t> semen, </a:t>
            </a:r>
            <a:r>
              <a:rPr lang="en-US" b="1" dirty="0" err="1"/>
              <a:t>sehingga</a:t>
            </a:r>
            <a:r>
              <a:rPr lang="en-US" b="1" dirty="0"/>
              <a:t> </a:t>
            </a:r>
            <a:r>
              <a:rPr lang="en-US" b="1" dirty="0" err="1"/>
              <a:t>baik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digunakan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landasan</a:t>
            </a:r>
            <a:r>
              <a:rPr lang="en-US" b="1" dirty="0"/>
              <a:t> </a:t>
            </a:r>
            <a:r>
              <a:rPr lang="en-US" b="1" dirty="0" err="1"/>
              <a:t>pesawat</a:t>
            </a:r>
            <a:r>
              <a:rPr lang="en-US" b="1" dirty="0"/>
              <a:t> </a:t>
            </a:r>
            <a:r>
              <a:rPr lang="en-US" b="1" dirty="0" err="1"/>
              <a:t>udara</a:t>
            </a:r>
            <a:r>
              <a:rPr lang="en-US" b="1" dirty="0"/>
              <a:t> di </a:t>
            </a:r>
            <a:r>
              <a:rPr lang="en-US" b="1" dirty="0" err="1"/>
              <a:t>bandara</a:t>
            </a:r>
            <a:r>
              <a:rPr lang="en-US" b="1" dirty="0"/>
              <a:t>.</a:t>
            </a: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623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2534" y="2157603"/>
            <a:ext cx="4150319" cy="31158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8525" y="2157603"/>
            <a:ext cx="4151155" cy="31158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23715" y="5500661"/>
            <a:ext cx="2367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PERKERASAN LENTUR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85693" y="5500661"/>
            <a:ext cx="211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PERKERASAN KAKU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2852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7696" y="5200036"/>
            <a:ext cx="7195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PENGECORAN JALAN DI DESA / PERKERASAN KAKU TANPA TULANGAN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3715" y="1486476"/>
            <a:ext cx="5731299" cy="356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9996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7333" y="1930400"/>
            <a:ext cx="8622783" cy="4358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BERDASARKAN LOKASI</a:t>
            </a: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di atas sungai atau danau,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di atas lembah,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es-ES" b="1" dirty="0" err="1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</a:t>
            </a:r>
            <a:r>
              <a:rPr lang="es-ES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di atas jalan yang </a:t>
            </a:r>
            <a:r>
              <a:rPr lang="es-ES" b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ada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(</a:t>
            </a:r>
            <a:r>
              <a:rPr lang="es-ES" b="1" i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fly</a:t>
            </a:r>
            <a:r>
              <a:rPr lang="es-ES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over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),</a:t>
            </a:r>
            <a:endParaRPr lang="es-ES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es-ES" b="1" dirty="0" err="1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</a:t>
            </a:r>
            <a:r>
              <a:rPr lang="es-ES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di atas </a:t>
            </a:r>
            <a:r>
              <a:rPr lang="es-ES" b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saluran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irigasi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/</a:t>
            </a:r>
            <a:r>
              <a:rPr lang="es-ES" b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drainase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(</a:t>
            </a:r>
            <a:r>
              <a:rPr lang="es-ES" b="1" i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culvert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),</a:t>
            </a:r>
            <a:endParaRPr lang="es-ES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es-ES" b="1" dirty="0" err="1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</a:t>
            </a:r>
            <a:r>
              <a:rPr lang="es-ES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di </a:t>
            </a:r>
            <a:r>
              <a:rPr lang="es-ES" b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dermaga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(</a:t>
            </a:r>
            <a:r>
              <a:rPr lang="es-ES" b="1" i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jetty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).</a:t>
            </a:r>
            <a:endParaRPr lang="es-ES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528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7334" y="1930400"/>
            <a:ext cx="8596668" cy="4648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BERDASARKAN BAHAN KONSTRUKSI</a:t>
            </a: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kayu (</a:t>
            </a:r>
            <a:r>
              <a:rPr lang="nb-NO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l</a:t>
            </a:r>
            <a:r>
              <a:rPr lang="es-ES" b="1" i="1" dirty="0" err="1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og</a:t>
            </a:r>
            <a:r>
              <a:rPr lang="es-ES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 bridge</a:t>
            </a:r>
            <a:r>
              <a:rPr lang="es-ES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beton (</a:t>
            </a:r>
            <a:r>
              <a:rPr lang="nb-NO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concrete bridge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beton prategang (</a:t>
            </a:r>
            <a:r>
              <a:rPr lang="nb-NO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prestressed concrete bridge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baja (</a:t>
            </a:r>
            <a:r>
              <a:rPr lang="nb-NO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steel bridge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),</a:t>
            </a:r>
            <a:endParaRPr lang="nb-NO" b="1" dirty="0">
              <a:solidFill>
                <a:schemeClr val="tx1"/>
              </a:solidFill>
            </a:endParaRPr>
          </a:p>
          <a:p>
            <a:pPr lvl="0" algn="just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</a:pPr>
            <a:r>
              <a:rPr lang="nb-NO" b="1" dirty="0" smtClean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Jembatan 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komposit (</a:t>
            </a:r>
            <a:r>
              <a:rPr lang="nb-NO" b="1" i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compossite bridge</a:t>
            </a:r>
            <a:r>
              <a:rPr lang="nb-NO" b="1" dirty="0">
                <a:solidFill>
                  <a:srgbClr val="3C3C3C"/>
                </a:solidFill>
                <a:latin typeface="Helvetica Neue"/>
                <a:cs typeface="Arial" panose="020B0604020202020204" pitchFamily="34" charset="0"/>
              </a:rPr>
              <a:t>).</a:t>
            </a:r>
            <a:endParaRPr lang="nb-NO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812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9268"/>
          </a:xfrm>
        </p:spPr>
        <p:txBody>
          <a:bodyPr/>
          <a:lstStyle/>
          <a:p>
            <a:r>
              <a:rPr lang="en-US" dirty="0" smtClean="0"/>
              <a:t>JEMBATAN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7334" y="1930400"/>
            <a:ext cx="9358764" cy="5429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chemeClr val="tx1"/>
                </a:solidFill>
              </a:rPr>
              <a:t>BERDASARKAN TIPE STRUKTUR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plat (slab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plat </a:t>
            </a:r>
            <a:r>
              <a:rPr lang="en-US" b="1" dirty="0" err="1">
                <a:solidFill>
                  <a:schemeClr val="tx1"/>
                </a:solidFill>
              </a:rPr>
              <a:t>berongga</a:t>
            </a:r>
            <a:r>
              <a:rPr lang="en-US" b="1" dirty="0">
                <a:solidFill>
                  <a:schemeClr val="tx1"/>
                </a:solidFill>
              </a:rPr>
              <a:t> (voided slab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gelagar</a:t>
            </a:r>
            <a:r>
              <a:rPr lang="en-US" b="1" dirty="0">
                <a:solidFill>
                  <a:schemeClr val="tx1"/>
                </a:solidFill>
              </a:rPr>
              <a:t> (girder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rangka</a:t>
            </a:r>
            <a:r>
              <a:rPr lang="en-US" b="1" dirty="0">
                <a:solidFill>
                  <a:schemeClr val="tx1"/>
                </a:solidFill>
              </a:rPr>
              <a:t> (truss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pelengkung</a:t>
            </a:r>
            <a:r>
              <a:rPr lang="en-US" b="1" dirty="0">
                <a:solidFill>
                  <a:schemeClr val="tx1"/>
                </a:solidFill>
              </a:rPr>
              <a:t> (arch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gantung</a:t>
            </a:r>
            <a:r>
              <a:rPr lang="en-US" b="1" dirty="0">
                <a:solidFill>
                  <a:schemeClr val="tx1"/>
                </a:solidFill>
              </a:rPr>
              <a:t> (suspension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kabel</a:t>
            </a:r>
            <a:r>
              <a:rPr lang="en-US" b="1" dirty="0">
                <a:solidFill>
                  <a:schemeClr val="tx1"/>
                </a:solidFill>
              </a:rPr>
              <a:t> (cable stayed bridge),</a:t>
            </a:r>
          </a:p>
          <a:p>
            <a:pPr algn="just">
              <a:lnSpc>
                <a:spcPct val="150000"/>
              </a:lnSpc>
              <a:buFont typeface="+mj-lt"/>
              <a:buAutoNum type="alphaLcParenR"/>
            </a:pPr>
            <a:r>
              <a:rPr lang="en-US" b="1" dirty="0" err="1" smtClean="0">
                <a:solidFill>
                  <a:schemeClr val="tx1"/>
                </a:solidFill>
              </a:rPr>
              <a:t>Jembatan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cantilever (cantilever bridge).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532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</a:t>
            </a:r>
            <a:endParaRPr lang="en-US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551" y="1930400"/>
            <a:ext cx="3810000" cy="2857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41925" y="4949516"/>
            <a:ext cx="2419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LENGKUNG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4919" y="1930400"/>
            <a:ext cx="4286251" cy="28575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39714" y="4932276"/>
            <a:ext cx="2316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GANTUNG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8797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</a:t>
            </a:r>
            <a:endParaRPr lang="en-US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1925" y="4949516"/>
            <a:ext cx="209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ANGKAT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140084" y="4949516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RANGKA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r="891" b="9297"/>
          <a:stretch/>
        </p:blipFill>
        <p:spPr>
          <a:xfrm>
            <a:off x="425201" y="1930400"/>
            <a:ext cx="4652699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3210" y="1930400"/>
            <a:ext cx="503081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044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 YANG UMUM DI DESA</a:t>
            </a:r>
            <a:endParaRPr lang="en-US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1925" y="4949516"/>
            <a:ext cx="2527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PLAT BETON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741614" y="4949516"/>
            <a:ext cx="1816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KAYU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6494" y="1930400"/>
            <a:ext cx="4286250" cy="2857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4351" y="19304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751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JEMBATAN YANG UMUM DI DESA</a:t>
            </a:r>
            <a:endParaRPr lang="en-US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9295" y="4949516"/>
            <a:ext cx="2910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GANTUNG KAYU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741614" y="4949516"/>
            <a:ext cx="2703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JEMBATAN RANGKA BAJA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713"/>
          <a:stretch/>
        </p:blipFill>
        <p:spPr>
          <a:xfrm>
            <a:off x="967826" y="1930401"/>
            <a:ext cx="3976911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3541" y="1930400"/>
            <a:ext cx="5133582" cy="286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4489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160"/>
            <a:ext cx="8596668" cy="49730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CONTOH INFRASTRUKTUR DESA</a:t>
            </a:r>
            <a:endParaRPr lang="en-US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7334" y="1130968"/>
            <a:ext cx="8596668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150000"/>
              </a:lnSpc>
              <a:buNone/>
            </a:pP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65208" y="-138499"/>
            <a:ext cx="461584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Hasil gambar untuk pos kamling pengeca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248" y="836278"/>
            <a:ext cx="7376193" cy="553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674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678" y="3079978"/>
            <a:ext cx="9010185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TERIMA KASIH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7195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541</TotalTime>
  <Words>818</Words>
  <Application>Microsoft Office PowerPoint</Application>
  <PresentationFormat>Custom</PresentationFormat>
  <Paragraphs>133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Facet</vt:lpstr>
      <vt:lpstr>INFRASTRUKTUR</vt:lpstr>
      <vt:lpstr>DEFINISI INFRASTRUKTUR</vt:lpstr>
      <vt:lpstr>KATEGORI INFRASTRUKTUR</vt:lpstr>
      <vt:lpstr>JENIS INFRASTRUKTUR</vt:lpstr>
      <vt:lpstr>JENIS INFRASTRUKTUR</vt:lpstr>
      <vt:lpstr>JENIS INFRASTRUKTUR</vt:lpstr>
      <vt:lpstr>INFRASTRUKTUR</vt:lpstr>
      <vt:lpstr>INFRASTRUKTUR</vt:lpstr>
      <vt:lpstr>INFRASTRUKTUR</vt:lpstr>
      <vt:lpstr>INFRASTRUKTUR</vt:lpstr>
      <vt:lpstr>INFRASTRUKTUR</vt:lpstr>
      <vt:lpstr>INFRASTRUKTUR</vt:lpstr>
      <vt:lpstr>INFRASTRUKTUR DI INDONESIA</vt:lpstr>
      <vt:lpstr>Slide 14</vt:lpstr>
      <vt:lpstr>HAMBATAN DALAM MEMBANGUN INFRASTRUKTUR DI INDONESIA</vt:lpstr>
      <vt:lpstr>DAMPAK INFRASTRUKTUR YANG LEMAH</vt:lpstr>
      <vt:lpstr>DAMPAK INFRASTRUKTUR YANG LEMAH</vt:lpstr>
      <vt:lpstr>INFRASTRUKTUR LEMAH</vt:lpstr>
      <vt:lpstr>INFRASTRUKTUR LEMAH</vt:lpstr>
      <vt:lpstr>DAMPAK INFRASTRUKTUR YANG LEMAH</vt:lpstr>
      <vt:lpstr>INFRASTRUKTUR LEMAH</vt:lpstr>
      <vt:lpstr>INFRASTRUKTUR LEMAH</vt:lpstr>
      <vt:lpstr>INFRASTRUKTUR DI PEDESAAN</vt:lpstr>
      <vt:lpstr>PERKERASAN JALAN</vt:lpstr>
      <vt:lpstr>PERKERASAN JALAN</vt:lpstr>
      <vt:lpstr>PERKERASAN JALAN</vt:lpstr>
      <vt:lpstr>PERKERASAN JALAN</vt:lpstr>
      <vt:lpstr>JEMBATAN</vt:lpstr>
      <vt:lpstr>JEMBATAN</vt:lpstr>
      <vt:lpstr>JEMBATAN</vt:lpstr>
      <vt:lpstr>JEMBATAN</vt:lpstr>
      <vt:lpstr>JEMBATAN</vt:lpstr>
      <vt:lpstr>JEMBATAN YANG UMUM DI DESA</vt:lpstr>
      <vt:lpstr>JEMBATAN YANG UMUM DI DESA</vt:lpstr>
      <vt:lpstr>CONTOH INFRASTRUKTUR DESA</vt:lpstr>
      <vt:lpstr>TERIMA KASIH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INFRASTRUKTUR</dc:title>
  <dc:creator>Rizal Maulana</dc:creator>
  <cp:lastModifiedBy>asus</cp:lastModifiedBy>
  <cp:revision>73</cp:revision>
  <dcterms:created xsi:type="dcterms:W3CDTF">2017-10-13T02:43:37Z</dcterms:created>
  <dcterms:modified xsi:type="dcterms:W3CDTF">2018-12-15T03:22:13Z</dcterms:modified>
</cp:coreProperties>
</file>